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Gotham" panose="020B0604020202020204" charset="0"/>
      <p:regular r:id="rId23"/>
    </p:embeddedFont>
    <p:embeddedFont>
      <p:font typeface="Gotham Bold" panose="020B0604020202020204" charset="0"/>
      <p:regular r:id="rId24"/>
    </p:embeddedFont>
    <p:embeddedFont>
      <p:font typeface="Inter" panose="020B0604020202020204" charset="0"/>
      <p:regular r:id="rId25"/>
    </p:embeddedFont>
    <p:embeddedFont>
      <p:font typeface="Inter Bold" panose="020B0604020202020204" charset="0"/>
      <p:regular r:id="rId26"/>
    </p:embeddedFont>
    <p:embeddedFont>
      <p:font typeface="Sunborn"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1" d="100"/>
          <a:sy n="61" d="100"/>
        </p:scale>
        <p:origin x="21"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sp>
        <p:nvSpPr>
          <p:cNvPr id="2" name="Freeform 2"/>
          <p:cNvSpPr/>
          <p:nvPr/>
        </p:nvSpPr>
        <p:spPr>
          <a:xfrm>
            <a:off x="544711" y="6710745"/>
            <a:ext cx="1911949" cy="4345338"/>
          </a:xfrm>
          <a:custGeom>
            <a:avLst/>
            <a:gdLst/>
            <a:ahLst/>
            <a:cxnLst/>
            <a:rect l="l" t="t" r="r" b="b"/>
            <a:pathLst>
              <a:path w="1911949" h="4345338">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44711" y="-769084"/>
            <a:ext cx="1911949" cy="4345338"/>
          </a:xfrm>
          <a:custGeom>
            <a:avLst/>
            <a:gdLst/>
            <a:ahLst/>
            <a:cxnLst/>
            <a:rect l="l" t="t" r="r" b="b"/>
            <a:pathLst>
              <a:path w="1911949" h="4345338">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flipH="1">
            <a:off x="544711" y="2939493"/>
            <a:ext cx="1911949" cy="4345338"/>
          </a:xfrm>
          <a:custGeom>
            <a:avLst/>
            <a:gdLst/>
            <a:ahLst/>
            <a:cxnLst/>
            <a:rect l="l" t="t" r="r" b="b"/>
            <a:pathLst>
              <a:path w="1911949" h="4345338">
                <a:moveTo>
                  <a:pt x="1911949" y="0"/>
                </a:moveTo>
                <a:lnTo>
                  <a:pt x="0" y="0"/>
                </a:lnTo>
                <a:lnTo>
                  <a:pt x="0" y="4345339"/>
                </a:lnTo>
                <a:lnTo>
                  <a:pt x="1911949" y="4345339"/>
                </a:lnTo>
                <a:lnTo>
                  <a:pt x="191194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3369750" y="771777"/>
            <a:ext cx="416467" cy="631808"/>
          </a:xfrm>
          <a:custGeom>
            <a:avLst/>
            <a:gdLst/>
            <a:ahLst/>
            <a:cxnLst/>
            <a:rect l="l" t="t" r="r" b="b"/>
            <a:pathLst>
              <a:path w="416467" h="631808">
                <a:moveTo>
                  <a:pt x="0" y="0"/>
                </a:moveTo>
                <a:lnTo>
                  <a:pt x="416466" y="0"/>
                </a:lnTo>
                <a:lnTo>
                  <a:pt x="416466" y="631808"/>
                </a:lnTo>
                <a:lnTo>
                  <a:pt x="0" y="6318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3369750" y="2466488"/>
            <a:ext cx="13889550" cy="2994355"/>
          </a:xfrm>
          <a:prstGeom prst="rect">
            <a:avLst/>
          </a:prstGeom>
        </p:spPr>
        <p:txBody>
          <a:bodyPr lIns="0" tIns="0" rIns="0" bIns="0" rtlCol="0" anchor="t">
            <a:spAutoFit/>
          </a:bodyPr>
          <a:lstStyle/>
          <a:p>
            <a:pPr marL="0" lvl="0" indent="0" algn="l">
              <a:lnSpc>
                <a:spcPts val="11839"/>
              </a:lnSpc>
            </a:pPr>
            <a:r>
              <a:rPr lang="en-US" sz="9785">
                <a:solidFill>
                  <a:srgbClr val="5F6F52"/>
                </a:solidFill>
                <a:latin typeface="Sunborn"/>
                <a:ea typeface="Sunborn"/>
                <a:cs typeface="Sunborn"/>
                <a:sym typeface="Sunborn"/>
              </a:rPr>
              <a:t>rekayasA perangkat lunak</a:t>
            </a:r>
          </a:p>
        </p:txBody>
      </p:sp>
      <p:sp>
        <p:nvSpPr>
          <p:cNvPr id="7" name="TextBox 7"/>
          <p:cNvSpPr txBox="1"/>
          <p:nvPr/>
        </p:nvSpPr>
        <p:spPr>
          <a:xfrm>
            <a:off x="3058073" y="6268256"/>
            <a:ext cx="13889550" cy="2463367"/>
          </a:xfrm>
          <a:prstGeom prst="rect">
            <a:avLst/>
          </a:prstGeom>
        </p:spPr>
        <p:txBody>
          <a:bodyPr lIns="0" tIns="0" rIns="0" bIns="0" rtlCol="0" anchor="t">
            <a:spAutoFit/>
          </a:bodyPr>
          <a:lstStyle/>
          <a:p>
            <a:pPr marL="750174" lvl="1" indent="-375087" algn="l">
              <a:lnSpc>
                <a:spcPts val="4864"/>
              </a:lnSpc>
              <a:buFont typeface="Arial"/>
              <a:buChar char="•"/>
            </a:pPr>
            <a:r>
              <a:rPr lang="en-US" sz="3474" b="1" dirty="0">
                <a:solidFill>
                  <a:srgbClr val="5F6F52"/>
                </a:solidFill>
                <a:latin typeface="Gotham Bold"/>
                <a:ea typeface="Gotham Bold"/>
                <a:cs typeface="Gotham Bold"/>
                <a:sym typeface="Gotham Bold"/>
              </a:rPr>
              <a:t>Riva Dian </a:t>
            </a:r>
            <a:r>
              <a:rPr lang="en-US" sz="3474" b="1" dirty="0" err="1">
                <a:solidFill>
                  <a:srgbClr val="5F6F52"/>
                </a:solidFill>
                <a:latin typeface="Gotham Bold"/>
                <a:ea typeface="Gotham Bold"/>
                <a:cs typeface="Gotham Bold"/>
                <a:sym typeface="Gotham Bold"/>
              </a:rPr>
              <a:t>Ardiansyah</a:t>
            </a:r>
            <a:r>
              <a:rPr lang="en-US" sz="3474" b="1" dirty="0">
                <a:solidFill>
                  <a:srgbClr val="5F6F52"/>
                </a:solidFill>
                <a:latin typeface="Gotham Bold"/>
                <a:ea typeface="Gotham Bold"/>
                <a:cs typeface="Gotham Bold"/>
                <a:sym typeface="Gotham Bold"/>
              </a:rPr>
              <a:t> (22031554043)</a:t>
            </a:r>
          </a:p>
          <a:p>
            <a:pPr marL="750174" lvl="1" indent="-375087" algn="l">
              <a:lnSpc>
                <a:spcPts val="4864"/>
              </a:lnSpc>
              <a:buFont typeface="Arial"/>
              <a:buChar char="•"/>
            </a:pPr>
            <a:r>
              <a:rPr lang="en-US" sz="3474" b="1" dirty="0">
                <a:solidFill>
                  <a:srgbClr val="5F6F52"/>
                </a:solidFill>
                <a:latin typeface="Gotham Bold"/>
                <a:ea typeface="Gotham Bold"/>
                <a:cs typeface="Gotham Bold"/>
                <a:sym typeface="Gotham Bold"/>
              </a:rPr>
              <a:t>Rizky Yanuar Kristianto (22031554017)</a:t>
            </a:r>
          </a:p>
          <a:p>
            <a:pPr marL="750174" lvl="1" indent="-375087" algn="l">
              <a:lnSpc>
                <a:spcPts val="4864"/>
              </a:lnSpc>
              <a:buFont typeface="Arial"/>
              <a:buChar char="•"/>
            </a:pPr>
            <a:r>
              <a:rPr lang="en-US" sz="3474" b="1" dirty="0">
                <a:solidFill>
                  <a:srgbClr val="5F6F52"/>
                </a:solidFill>
                <a:latin typeface="Gotham Bold"/>
                <a:ea typeface="Gotham Bold"/>
                <a:cs typeface="Gotham Bold"/>
                <a:sym typeface="Gotham Bold"/>
              </a:rPr>
              <a:t>Ahmad </a:t>
            </a:r>
            <a:r>
              <a:rPr lang="en-US" sz="3474" b="1" dirty="0" err="1">
                <a:solidFill>
                  <a:srgbClr val="5F6F52"/>
                </a:solidFill>
                <a:latin typeface="Gotham Bold"/>
                <a:ea typeface="Gotham Bold"/>
                <a:cs typeface="Gotham Bold"/>
                <a:sym typeface="Gotham Bold"/>
              </a:rPr>
              <a:t>Hilmy</a:t>
            </a:r>
            <a:r>
              <a:rPr lang="en-US" sz="3474" b="1" dirty="0">
                <a:solidFill>
                  <a:srgbClr val="5F6F52"/>
                </a:solidFill>
                <a:latin typeface="Gotham Bold"/>
                <a:ea typeface="Gotham Bold"/>
                <a:cs typeface="Gotham Bold"/>
                <a:sym typeface="Gotham Bold"/>
              </a:rPr>
              <a:t> Rakha </a:t>
            </a:r>
            <a:r>
              <a:rPr lang="en-US" sz="3474" b="1" dirty="0" err="1">
                <a:solidFill>
                  <a:srgbClr val="5F6F52"/>
                </a:solidFill>
                <a:latin typeface="Gotham Bold"/>
                <a:ea typeface="Gotham Bold"/>
                <a:cs typeface="Gotham Bold"/>
                <a:sym typeface="Gotham Bold"/>
              </a:rPr>
              <a:t>Alcander</a:t>
            </a:r>
            <a:r>
              <a:rPr lang="en-US" sz="3474" b="1" dirty="0">
                <a:solidFill>
                  <a:srgbClr val="5F6F52"/>
                </a:solidFill>
                <a:latin typeface="Gotham Bold"/>
                <a:ea typeface="Gotham Bold"/>
                <a:cs typeface="Gotham Bold"/>
                <a:sym typeface="Gotham Bold"/>
              </a:rPr>
              <a:t> (22031554052)</a:t>
            </a:r>
          </a:p>
          <a:p>
            <a:pPr marL="0" lvl="0" indent="0" algn="l">
              <a:lnSpc>
                <a:spcPts val="4864"/>
              </a:lnSpc>
            </a:pPr>
            <a:endParaRPr lang="en-US" sz="3474" b="1" dirty="0">
              <a:solidFill>
                <a:srgbClr val="5F6F52"/>
              </a:solidFill>
              <a:latin typeface="Gotham Bold"/>
              <a:ea typeface="Gotham Bold"/>
              <a:cs typeface="Gotham Bold"/>
              <a:sym typeface="Gotham Bold"/>
            </a:endParaRPr>
          </a:p>
        </p:txBody>
      </p:sp>
      <p:sp>
        <p:nvSpPr>
          <p:cNvPr id="8" name="TextBox 8"/>
          <p:cNvSpPr txBox="1"/>
          <p:nvPr/>
        </p:nvSpPr>
        <p:spPr>
          <a:xfrm>
            <a:off x="4012638" y="794201"/>
            <a:ext cx="6935572" cy="529811"/>
          </a:xfrm>
          <a:prstGeom prst="rect">
            <a:avLst/>
          </a:prstGeom>
        </p:spPr>
        <p:txBody>
          <a:bodyPr lIns="0" tIns="0" rIns="0" bIns="0" rtlCol="0" anchor="t">
            <a:spAutoFit/>
          </a:bodyPr>
          <a:lstStyle/>
          <a:p>
            <a:pPr marL="0" lvl="0" indent="0" algn="l">
              <a:lnSpc>
                <a:spcPts val="4397"/>
              </a:lnSpc>
              <a:spcBef>
                <a:spcPct val="0"/>
              </a:spcBef>
            </a:pPr>
            <a:r>
              <a:rPr lang="en-US" sz="3141">
                <a:solidFill>
                  <a:srgbClr val="5F6F52"/>
                </a:solidFill>
                <a:latin typeface="Gotham"/>
                <a:ea typeface="Gotham"/>
                <a:cs typeface="Gotham"/>
                <a:sym typeface="Gotham"/>
              </a:rPr>
              <a:t>kelompok 2 RPL 2022 Sains Data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6DAC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6EDDD"/>
            </a:solidFill>
          </p:spPr>
          <p:txBody>
            <a:bodyPr/>
            <a:lstStyle/>
            <a:p>
              <a:endParaRPr 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727828" y="1476666"/>
            <a:ext cx="10009056" cy="2742944"/>
            <a:chOff x="0" y="0"/>
            <a:chExt cx="2636130" cy="722422"/>
          </a:xfrm>
        </p:grpSpPr>
        <p:sp>
          <p:nvSpPr>
            <p:cNvPr id="6" name="Freeform 6"/>
            <p:cNvSpPr/>
            <p:nvPr/>
          </p:nvSpPr>
          <p:spPr>
            <a:xfrm>
              <a:off x="0" y="0"/>
              <a:ext cx="2636130" cy="722422"/>
            </a:xfrm>
            <a:custGeom>
              <a:avLst/>
              <a:gdLst/>
              <a:ahLst/>
              <a:cxnLst/>
              <a:rect l="l" t="t" r="r" b="b"/>
              <a:pathLst>
                <a:path w="2636130" h="722422">
                  <a:moveTo>
                    <a:pt x="0" y="0"/>
                  </a:moveTo>
                  <a:lnTo>
                    <a:pt x="2636130" y="0"/>
                  </a:lnTo>
                  <a:lnTo>
                    <a:pt x="2636130" y="722422"/>
                  </a:lnTo>
                  <a:lnTo>
                    <a:pt x="0" y="722422"/>
                  </a:lnTo>
                  <a:close/>
                </a:path>
              </a:pathLst>
            </a:custGeom>
            <a:solidFill>
              <a:srgbClr val="D6DAC8"/>
            </a:solidFill>
          </p:spPr>
          <p:txBody>
            <a:bodyPr/>
            <a:lstStyle/>
            <a:p>
              <a:endParaRPr lang="en-US"/>
            </a:p>
          </p:txBody>
        </p:sp>
        <p:sp>
          <p:nvSpPr>
            <p:cNvPr id="7" name="TextBox 7"/>
            <p:cNvSpPr txBox="1"/>
            <p:nvPr/>
          </p:nvSpPr>
          <p:spPr>
            <a:xfrm>
              <a:off x="0" y="-47625"/>
              <a:ext cx="2636130" cy="770047"/>
            </a:xfrm>
            <a:prstGeom prst="rect">
              <a:avLst/>
            </a:prstGeom>
          </p:spPr>
          <p:txBody>
            <a:bodyPr lIns="50800" tIns="50800" rIns="50800" bIns="50800" rtlCol="0" anchor="ctr"/>
            <a:lstStyle/>
            <a:p>
              <a:pPr algn="ctr">
                <a:lnSpc>
                  <a:spcPts val="3012"/>
                </a:lnSpc>
              </a:pPr>
              <a:endParaRPr/>
            </a:p>
          </p:txBody>
        </p:sp>
      </p:grpSp>
      <p:grpSp>
        <p:nvGrpSpPr>
          <p:cNvPr id="8" name="Group 8"/>
          <p:cNvGrpSpPr/>
          <p:nvPr/>
        </p:nvGrpSpPr>
        <p:grpSpPr>
          <a:xfrm>
            <a:off x="-3296198" y="4633436"/>
            <a:ext cx="13966197" cy="5653564"/>
            <a:chOff x="0" y="0"/>
            <a:chExt cx="3678340" cy="1489004"/>
          </a:xfrm>
        </p:grpSpPr>
        <p:sp>
          <p:nvSpPr>
            <p:cNvPr id="9" name="Freeform 9"/>
            <p:cNvSpPr/>
            <p:nvPr/>
          </p:nvSpPr>
          <p:spPr>
            <a:xfrm>
              <a:off x="0" y="0"/>
              <a:ext cx="3678340" cy="1489004"/>
            </a:xfrm>
            <a:custGeom>
              <a:avLst/>
              <a:gdLst/>
              <a:ahLst/>
              <a:cxnLst/>
              <a:rect l="l" t="t" r="r" b="b"/>
              <a:pathLst>
                <a:path w="3678340" h="1489004">
                  <a:moveTo>
                    <a:pt x="0" y="0"/>
                  </a:moveTo>
                  <a:lnTo>
                    <a:pt x="3678340" y="0"/>
                  </a:lnTo>
                  <a:lnTo>
                    <a:pt x="3678340" y="1489004"/>
                  </a:lnTo>
                  <a:lnTo>
                    <a:pt x="0" y="1489004"/>
                  </a:lnTo>
                  <a:close/>
                </a:path>
              </a:pathLst>
            </a:custGeom>
            <a:solidFill>
              <a:srgbClr val="D6DAC8"/>
            </a:solidFill>
          </p:spPr>
          <p:txBody>
            <a:bodyPr/>
            <a:lstStyle/>
            <a:p>
              <a:endParaRPr lang="en-US"/>
            </a:p>
          </p:txBody>
        </p:sp>
        <p:sp>
          <p:nvSpPr>
            <p:cNvPr id="10" name="TextBox 10"/>
            <p:cNvSpPr txBox="1"/>
            <p:nvPr/>
          </p:nvSpPr>
          <p:spPr>
            <a:xfrm>
              <a:off x="0" y="-47625"/>
              <a:ext cx="3678340" cy="1536629"/>
            </a:xfrm>
            <a:prstGeom prst="rect">
              <a:avLst/>
            </a:prstGeom>
          </p:spPr>
          <p:txBody>
            <a:bodyPr lIns="50800" tIns="50800" rIns="50800" bIns="50800" rtlCol="0" anchor="ctr"/>
            <a:lstStyle/>
            <a:p>
              <a:pPr algn="ctr">
                <a:lnSpc>
                  <a:spcPts val="3012"/>
                </a:lnSpc>
              </a:pPr>
              <a:endParaRPr/>
            </a:p>
          </p:txBody>
        </p:sp>
      </p:grpSp>
      <p:sp>
        <p:nvSpPr>
          <p:cNvPr id="11" name="Freeform 11"/>
          <p:cNvSpPr/>
          <p:nvPr/>
        </p:nvSpPr>
        <p:spPr>
          <a:xfrm>
            <a:off x="14076774" y="318307"/>
            <a:ext cx="3965074" cy="4825193"/>
          </a:xfrm>
          <a:custGeom>
            <a:avLst/>
            <a:gdLst/>
            <a:ahLst/>
            <a:cxnLst/>
            <a:rect l="l" t="t" r="r" b="b"/>
            <a:pathLst>
              <a:path w="3965074" h="4825193">
                <a:moveTo>
                  <a:pt x="0" y="0"/>
                </a:moveTo>
                <a:lnTo>
                  <a:pt x="3965073" y="0"/>
                </a:lnTo>
                <a:lnTo>
                  <a:pt x="3965073" y="4825193"/>
                </a:lnTo>
                <a:lnTo>
                  <a:pt x="0" y="4825193"/>
                </a:lnTo>
                <a:lnTo>
                  <a:pt x="0" y="0"/>
                </a:lnTo>
                <a:close/>
              </a:path>
            </a:pathLst>
          </a:custGeom>
          <a:blipFill>
            <a:blip r:embed="rId2"/>
            <a:stretch>
              <a:fillRect l="-6001" t="-1344" r="-4364" b="-3958"/>
            </a:stretch>
          </a:blipFill>
        </p:spPr>
        <p:txBody>
          <a:bodyPr/>
          <a:lstStyle/>
          <a:p>
            <a:endParaRPr lang="en-US"/>
          </a:p>
        </p:txBody>
      </p:sp>
      <p:sp>
        <p:nvSpPr>
          <p:cNvPr id="12" name="Freeform 12"/>
          <p:cNvSpPr/>
          <p:nvPr/>
        </p:nvSpPr>
        <p:spPr>
          <a:xfrm>
            <a:off x="10669999" y="4515774"/>
            <a:ext cx="5555798" cy="5771226"/>
          </a:xfrm>
          <a:custGeom>
            <a:avLst/>
            <a:gdLst/>
            <a:ahLst/>
            <a:cxnLst/>
            <a:rect l="l" t="t" r="r" b="b"/>
            <a:pathLst>
              <a:path w="5555798" h="5771226">
                <a:moveTo>
                  <a:pt x="0" y="0"/>
                </a:moveTo>
                <a:lnTo>
                  <a:pt x="5555797" y="0"/>
                </a:lnTo>
                <a:lnTo>
                  <a:pt x="5555797" y="5771226"/>
                </a:lnTo>
                <a:lnTo>
                  <a:pt x="0" y="5771226"/>
                </a:lnTo>
                <a:lnTo>
                  <a:pt x="0" y="0"/>
                </a:lnTo>
                <a:close/>
              </a:path>
            </a:pathLst>
          </a:custGeom>
          <a:blipFill>
            <a:blip r:embed="rId3"/>
            <a:stretch>
              <a:fillRect/>
            </a:stretch>
          </a:blipFill>
        </p:spPr>
        <p:txBody>
          <a:bodyPr/>
          <a:lstStyle/>
          <a:p>
            <a:endParaRPr lang="en-US"/>
          </a:p>
        </p:txBody>
      </p:sp>
      <p:sp>
        <p:nvSpPr>
          <p:cNvPr id="13" name="TextBox 13"/>
          <p:cNvSpPr txBox="1"/>
          <p:nvPr/>
        </p:nvSpPr>
        <p:spPr>
          <a:xfrm>
            <a:off x="211136" y="1722744"/>
            <a:ext cx="8836640" cy="2212688"/>
          </a:xfrm>
          <a:prstGeom prst="rect">
            <a:avLst/>
          </a:prstGeom>
        </p:spPr>
        <p:txBody>
          <a:bodyPr lIns="0" tIns="0" rIns="0" bIns="0" rtlCol="0" anchor="t">
            <a:spAutoFit/>
          </a:bodyPr>
          <a:lstStyle/>
          <a:p>
            <a:pPr marL="0" lvl="0" indent="0" algn="just">
              <a:lnSpc>
                <a:spcPts val="2990"/>
              </a:lnSpc>
              <a:spcBef>
                <a:spcPct val="0"/>
              </a:spcBef>
            </a:pPr>
            <a:r>
              <a:rPr lang="en-US" sz="2136">
                <a:solidFill>
                  <a:srgbClr val="5F6F52"/>
                </a:solidFill>
                <a:latin typeface="Gotham"/>
                <a:ea typeface="Gotham"/>
                <a:cs typeface="Gotham"/>
                <a:sym typeface="Gotham"/>
              </a:rPr>
              <a:t>Diagram kelas atau diagram kelas adalah jenis diagram struktural dalam UML yang secara jelas menunjukkan struktur dan deskripsi kelas, atribut, metode, danhubungan setiap objek. Diagram kelas bersifat statis dalam arti menggambarkan hubungan apa yang terjadi, bukanapa yang terjadi ketika kelas-kelas dihubungkan satu sama lain</a:t>
            </a:r>
          </a:p>
        </p:txBody>
      </p:sp>
      <p:sp>
        <p:nvSpPr>
          <p:cNvPr id="14" name="TextBox 14"/>
          <p:cNvSpPr txBox="1"/>
          <p:nvPr/>
        </p:nvSpPr>
        <p:spPr>
          <a:xfrm>
            <a:off x="835224" y="260505"/>
            <a:ext cx="9992900" cy="1105143"/>
          </a:xfrm>
          <a:prstGeom prst="rect">
            <a:avLst/>
          </a:prstGeom>
        </p:spPr>
        <p:txBody>
          <a:bodyPr lIns="0" tIns="0" rIns="0" bIns="0" rtlCol="0" anchor="t">
            <a:spAutoFit/>
          </a:bodyPr>
          <a:lstStyle/>
          <a:p>
            <a:pPr marL="0" lvl="0" indent="0" algn="l">
              <a:lnSpc>
                <a:spcPts val="8843"/>
              </a:lnSpc>
            </a:pPr>
            <a:r>
              <a:rPr lang="en-US" sz="7308">
                <a:solidFill>
                  <a:srgbClr val="5F6F52"/>
                </a:solidFill>
                <a:latin typeface="Sunborn"/>
                <a:ea typeface="Sunborn"/>
                <a:cs typeface="Sunborn"/>
                <a:sym typeface="Sunborn"/>
              </a:rPr>
              <a:t>class DIAGRAM</a:t>
            </a:r>
          </a:p>
        </p:txBody>
      </p:sp>
      <p:sp>
        <p:nvSpPr>
          <p:cNvPr id="15" name="TextBox 15"/>
          <p:cNvSpPr txBox="1"/>
          <p:nvPr/>
        </p:nvSpPr>
        <p:spPr>
          <a:xfrm>
            <a:off x="211136" y="4758892"/>
            <a:ext cx="10152417" cy="6149053"/>
          </a:xfrm>
          <a:prstGeom prst="rect">
            <a:avLst/>
          </a:prstGeom>
        </p:spPr>
        <p:txBody>
          <a:bodyPr lIns="0" tIns="0" rIns="0" bIns="0" rtlCol="0" anchor="t">
            <a:spAutoFit/>
          </a:bodyPr>
          <a:lstStyle/>
          <a:p>
            <a:pPr algn="just">
              <a:lnSpc>
                <a:spcPts val="2850"/>
              </a:lnSpc>
            </a:pPr>
            <a:r>
              <a:rPr lang="en-US" sz="2036" b="1">
                <a:solidFill>
                  <a:srgbClr val="5F6F52"/>
                </a:solidFill>
                <a:latin typeface="Gotham Bold"/>
                <a:ea typeface="Gotham Bold"/>
                <a:cs typeface="Gotham Bold"/>
                <a:sym typeface="Gotham Bold"/>
              </a:rPr>
              <a:t>Alur:</a:t>
            </a:r>
          </a:p>
          <a:p>
            <a:pPr algn="just">
              <a:lnSpc>
                <a:spcPts val="2850"/>
              </a:lnSpc>
            </a:pPr>
            <a:r>
              <a:rPr lang="en-US" sz="2036">
                <a:solidFill>
                  <a:srgbClr val="5F6F52"/>
                </a:solidFill>
                <a:latin typeface="Gotham"/>
                <a:ea typeface="Gotham"/>
                <a:cs typeface="Gotham"/>
                <a:sym typeface="Gotham"/>
              </a:rPr>
              <a:t>1. Dimulai dari class login user dimana memiliki username dan password dari masing-masingartibut,selanjutnya memiliki operation dimana login user memiliki cek</a:t>
            </a:r>
          </a:p>
          <a:p>
            <a:pPr algn="just">
              <a:lnSpc>
                <a:spcPts val="2850"/>
              </a:lnSpc>
            </a:pPr>
            <a:r>
              <a:rPr lang="en-US" sz="2036">
                <a:solidFill>
                  <a:srgbClr val="5F6F52"/>
                </a:solidFill>
                <a:latin typeface="Gotham"/>
                <a:ea typeface="Gotham"/>
                <a:cs typeface="Gotham"/>
                <a:sym typeface="Gotham"/>
              </a:rPr>
              <a:t>2. Selanjutnya bahwa tanda panah ini menunjukkan login user sub kelas dari pembeli yang artinya adalah login user saat ini memiliki 8 atribut dan dua operation yaitu cek dan beli barang </a:t>
            </a:r>
          </a:p>
          <a:p>
            <a:pPr algn="just">
              <a:lnSpc>
                <a:spcPts val="2850"/>
              </a:lnSpc>
            </a:pPr>
            <a:r>
              <a:rPr lang="en-US" sz="2036">
                <a:solidFill>
                  <a:srgbClr val="5F6F52"/>
                </a:solidFill>
                <a:latin typeface="Gotham"/>
                <a:ea typeface="Gotham"/>
                <a:cs typeface="Gotham"/>
                <a:sym typeface="Gotham"/>
              </a:rPr>
              <a:t>3. Selanjutnya adalah class pejual sama dengan login user menjadi sub kelas dari super class user sehingga keduanya mewarisin atribut dan operation dari super class</a:t>
            </a:r>
          </a:p>
          <a:p>
            <a:pPr algn="just">
              <a:lnSpc>
                <a:spcPts val="2850"/>
              </a:lnSpc>
            </a:pPr>
            <a:r>
              <a:rPr lang="en-US" sz="2036">
                <a:solidFill>
                  <a:srgbClr val="5F6F52"/>
                </a:solidFill>
                <a:latin typeface="Gotham"/>
                <a:ea typeface="Gotham"/>
                <a:cs typeface="Gotham"/>
                <a:sym typeface="Gotham"/>
              </a:rPr>
              <a:t>4. Class selanjutnya adalah penjual dengan beberapa atribut dan menthod,tanda panah yang menunjukkan bahwa login user sub kelas dari penjual yang memiliki 9 atribut dan dua menthod yaitu data produk dan beli barang.</a:t>
            </a:r>
          </a:p>
          <a:p>
            <a:pPr algn="just">
              <a:lnSpc>
                <a:spcPts val="2850"/>
              </a:lnSpc>
            </a:pPr>
            <a:endParaRPr lang="en-US" sz="2036">
              <a:solidFill>
                <a:srgbClr val="5F6F52"/>
              </a:solidFill>
              <a:latin typeface="Gotham"/>
              <a:ea typeface="Gotham"/>
              <a:cs typeface="Gotham"/>
              <a:sym typeface="Gotham"/>
            </a:endParaRPr>
          </a:p>
          <a:p>
            <a:pPr algn="just">
              <a:lnSpc>
                <a:spcPts val="2850"/>
              </a:lnSpc>
            </a:pPr>
            <a:endParaRPr lang="en-US" sz="2036">
              <a:solidFill>
                <a:srgbClr val="5F6F52"/>
              </a:solidFill>
              <a:latin typeface="Gotham"/>
              <a:ea typeface="Gotham"/>
              <a:cs typeface="Gotham"/>
              <a:sym typeface="Gotham"/>
            </a:endParaRPr>
          </a:p>
          <a:p>
            <a:pPr marL="0" lvl="0" indent="0" algn="just">
              <a:lnSpc>
                <a:spcPts val="2850"/>
              </a:lnSpc>
              <a:spcBef>
                <a:spcPct val="0"/>
              </a:spcBef>
            </a:pPr>
            <a:endParaRPr lang="en-US" sz="2036">
              <a:solidFill>
                <a:srgbClr val="5F6F52"/>
              </a:solidFill>
              <a:latin typeface="Gotham"/>
              <a:ea typeface="Gotham"/>
              <a:cs typeface="Gotham"/>
              <a:sym typeface="Gotha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6DAC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6EDDD"/>
            </a:solidFill>
          </p:spPr>
          <p:txBody>
            <a:bodyPr/>
            <a:lstStyle/>
            <a:p>
              <a:endParaRPr 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1357290" y="2447877"/>
            <a:ext cx="10298944" cy="6934489"/>
            <a:chOff x="0" y="0"/>
            <a:chExt cx="2712479" cy="1826368"/>
          </a:xfrm>
        </p:grpSpPr>
        <p:sp>
          <p:nvSpPr>
            <p:cNvPr id="6" name="Freeform 6"/>
            <p:cNvSpPr/>
            <p:nvPr/>
          </p:nvSpPr>
          <p:spPr>
            <a:xfrm>
              <a:off x="0" y="0"/>
              <a:ext cx="2712479" cy="1826368"/>
            </a:xfrm>
            <a:custGeom>
              <a:avLst/>
              <a:gdLst/>
              <a:ahLst/>
              <a:cxnLst/>
              <a:rect l="l" t="t" r="r" b="b"/>
              <a:pathLst>
                <a:path w="2712479" h="1826368">
                  <a:moveTo>
                    <a:pt x="0" y="0"/>
                  </a:moveTo>
                  <a:lnTo>
                    <a:pt x="2712479" y="0"/>
                  </a:lnTo>
                  <a:lnTo>
                    <a:pt x="2712479" y="1826368"/>
                  </a:lnTo>
                  <a:lnTo>
                    <a:pt x="0" y="1826368"/>
                  </a:lnTo>
                  <a:close/>
                </a:path>
              </a:pathLst>
            </a:custGeom>
            <a:solidFill>
              <a:srgbClr val="D6DAC8"/>
            </a:solidFill>
          </p:spPr>
          <p:txBody>
            <a:bodyPr/>
            <a:lstStyle/>
            <a:p>
              <a:endParaRPr lang="en-US"/>
            </a:p>
          </p:txBody>
        </p:sp>
        <p:sp>
          <p:nvSpPr>
            <p:cNvPr id="7" name="TextBox 7"/>
            <p:cNvSpPr txBox="1"/>
            <p:nvPr/>
          </p:nvSpPr>
          <p:spPr>
            <a:xfrm>
              <a:off x="0" y="-47625"/>
              <a:ext cx="2712479" cy="1873993"/>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a:off x="10172050" y="2450226"/>
            <a:ext cx="3740673" cy="3740673"/>
          </a:xfrm>
          <a:custGeom>
            <a:avLst/>
            <a:gdLst/>
            <a:ahLst/>
            <a:cxnLst/>
            <a:rect l="l" t="t" r="r" b="b"/>
            <a:pathLst>
              <a:path w="3740673" h="3740673">
                <a:moveTo>
                  <a:pt x="0" y="0"/>
                </a:moveTo>
                <a:lnTo>
                  <a:pt x="3740673" y="0"/>
                </a:lnTo>
                <a:lnTo>
                  <a:pt x="3740673" y="3740673"/>
                </a:lnTo>
                <a:lnTo>
                  <a:pt x="0" y="3740673"/>
                </a:lnTo>
                <a:lnTo>
                  <a:pt x="0" y="0"/>
                </a:lnTo>
                <a:close/>
              </a:path>
            </a:pathLst>
          </a:custGeom>
          <a:blipFill>
            <a:blip r:embed="rId2"/>
            <a:stretch>
              <a:fillRect/>
            </a:stretch>
          </a:blipFill>
        </p:spPr>
        <p:txBody>
          <a:bodyPr/>
          <a:lstStyle/>
          <a:p>
            <a:endParaRPr lang="en-US"/>
          </a:p>
        </p:txBody>
      </p:sp>
      <p:sp>
        <p:nvSpPr>
          <p:cNvPr id="9" name="Freeform 9"/>
          <p:cNvSpPr/>
          <p:nvPr/>
        </p:nvSpPr>
        <p:spPr>
          <a:xfrm>
            <a:off x="14451182" y="2450226"/>
            <a:ext cx="3616497" cy="3616497"/>
          </a:xfrm>
          <a:custGeom>
            <a:avLst/>
            <a:gdLst/>
            <a:ahLst/>
            <a:cxnLst/>
            <a:rect l="l" t="t" r="r" b="b"/>
            <a:pathLst>
              <a:path w="3616497" h="3616497">
                <a:moveTo>
                  <a:pt x="0" y="0"/>
                </a:moveTo>
                <a:lnTo>
                  <a:pt x="3616497" y="0"/>
                </a:lnTo>
                <a:lnTo>
                  <a:pt x="3616497" y="3616497"/>
                </a:lnTo>
                <a:lnTo>
                  <a:pt x="0" y="3616497"/>
                </a:lnTo>
                <a:lnTo>
                  <a:pt x="0" y="0"/>
                </a:lnTo>
                <a:close/>
              </a:path>
            </a:pathLst>
          </a:custGeom>
          <a:blipFill>
            <a:blip r:embed="rId3"/>
            <a:stretch>
              <a:fillRect/>
            </a:stretch>
          </a:blipFill>
        </p:spPr>
        <p:txBody>
          <a:bodyPr/>
          <a:lstStyle/>
          <a:p>
            <a:endParaRPr lang="en-US"/>
          </a:p>
        </p:txBody>
      </p:sp>
      <p:sp>
        <p:nvSpPr>
          <p:cNvPr id="10" name="Freeform 10"/>
          <p:cNvSpPr/>
          <p:nvPr/>
        </p:nvSpPr>
        <p:spPr>
          <a:xfrm>
            <a:off x="12824588" y="6818628"/>
            <a:ext cx="3253189" cy="3253189"/>
          </a:xfrm>
          <a:custGeom>
            <a:avLst/>
            <a:gdLst/>
            <a:ahLst/>
            <a:cxnLst/>
            <a:rect l="l" t="t" r="r" b="b"/>
            <a:pathLst>
              <a:path w="3253189" h="3253189">
                <a:moveTo>
                  <a:pt x="0" y="0"/>
                </a:moveTo>
                <a:lnTo>
                  <a:pt x="3253189" y="0"/>
                </a:lnTo>
                <a:lnTo>
                  <a:pt x="3253189" y="3253189"/>
                </a:lnTo>
                <a:lnTo>
                  <a:pt x="0" y="3253189"/>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570394" y="631820"/>
            <a:ext cx="15171803" cy="1067424"/>
          </a:xfrm>
          <a:prstGeom prst="rect">
            <a:avLst/>
          </a:prstGeom>
        </p:spPr>
        <p:txBody>
          <a:bodyPr lIns="0" tIns="0" rIns="0" bIns="0" rtlCol="0" anchor="t">
            <a:spAutoFit/>
          </a:bodyPr>
          <a:lstStyle/>
          <a:p>
            <a:pPr marL="0" lvl="0" indent="0" algn="l">
              <a:lnSpc>
                <a:spcPts val="8480"/>
              </a:lnSpc>
            </a:pPr>
            <a:r>
              <a:rPr lang="en-US" sz="7008">
                <a:solidFill>
                  <a:srgbClr val="5F6F52"/>
                </a:solidFill>
                <a:latin typeface="Sunborn"/>
                <a:ea typeface="Sunborn"/>
                <a:cs typeface="Sunborn"/>
                <a:sym typeface="Sunborn"/>
              </a:rPr>
              <a:t>DESIGN PATTERNS</a:t>
            </a:r>
          </a:p>
        </p:txBody>
      </p:sp>
      <p:sp>
        <p:nvSpPr>
          <p:cNvPr id="12" name="TextBox 12"/>
          <p:cNvSpPr txBox="1"/>
          <p:nvPr/>
        </p:nvSpPr>
        <p:spPr>
          <a:xfrm>
            <a:off x="268394" y="2536302"/>
            <a:ext cx="8480566" cy="7041863"/>
          </a:xfrm>
          <a:prstGeom prst="rect">
            <a:avLst/>
          </a:prstGeom>
        </p:spPr>
        <p:txBody>
          <a:bodyPr lIns="0" tIns="0" rIns="0" bIns="0" rtlCol="0" anchor="t">
            <a:spAutoFit/>
          </a:bodyPr>
          <a:lstStyle/>
          <a:p>
            <a:pPr algn="just">
              <a:lnSpc>
                <a:spcPts val="2990"/>
              </a:lnSpc>
            </a:pPr>
            <a:r>
              <a:rPr lang="en-US" sz="2136" b="1">
                <a:solidFill>
                  <a:srgbClr val="5F6F52"/>
                </a:solidFill>
                <a:latin typeface="Gotham Bold"/>
                <a:ea typeface="Gotham Bold"/>
                <a:cs typeface="Gotham Bold"/>
                <a:sym typeface="Gotham Bold"/>
              </a:rPr>
              <a:t>Dalam implementasi sistem, digunakan tiga jenis design pattern:</a:t>
            </a:r>
          </a:p>
          <a:p>
            <a:pPr algn="just">
              <a:lnSpc>
                <a:spcPts val="2990"/>
              </a:lnSpc>
            </a:pPr>
            <a:endParaRPr lang="en-US" sz="2136" b="1">
              <a:solidFill>
                <a:srgbClr val="5F6F52"/>
              </a:solidFill>
              <a:latin typeface="Gotham Bold"/>
              <a:ea typeface="Gotham Bold"/>
              <a:cs typeface="Gotham Bold"/>
              <a:sym typeface="Gotham Bold"/>
            </a:endParaRPr>
          </a:p>
          <a:p>
            <a:pPr algn="just">
              <a:lnSpc>
                <a:spcPts val="2990"/>
              </a:lnSpc>
            </a:pPr>
            <a:r>
              <a:rPr lang="en-US" sz="2136">
                <a:solidFill>
                  <a:srgbClr val="5F6F52"/>
                </a:solidFill>
                <a:latin typeface="Gotham"/>
                <a:ea typeface="Gotham"/>
                <a:cs typeface="Gotham"/>
                <a:sym typeface="Gotham"/>
              </a:rPr>
              <a:t>a.Creational Pattern: Factory Pattern digunakan untuk proses pembelian barang jadi (transaksi).</a:t>
            </a:r>
          </a:p>
          <a:p>
            <a:pPr algn="just">
              <a:lnSpc>
                <a:spcPts val="2990"/>
              </a:lnSpc>
            </a:pPr>
            <a:endParaRPr lang="en-US" sz="2136">
              <a:solidFill>
                <a:srgbClr val="5F6F52"/>
              </a:solidFill>
              <a:latin typeface="Gotham"/>
              <a:ea typeface="Gotham"/>
              <a:cs typeface="Gotham"/>
              <a:sym typeface="Gotham"/>
            </a:endParaRPr>
          </a:p>
          <a:p>
            <a:pPr algn="just">
              <a:lnSpc>
                <a:spcPts val="2990"/>
              </a:lnSpc>
            </a:pPr>
            <a:r>
              <a:rPr lang="en-US" sz="2136">
                <a:solidFill>
                  <a:srgbClr val="5F6F52"/>
                </a:solidFill>
                <a:latin typeface="Gotham"/>
                <a:ea typeface="Gotham"/>
                <a:cs typeface="Gotham"/>
                <a:sym typeface="Gotham"/>
              </a:rPr>
              <a:t>b.Structural Pattern: Adapter Pattern digunakan untuk mengintegrasikan sistem dengan platform e-commerce pihak ketiga.</a:t>
            </a:r>
          </a:p>
          <a:p>
            <a:pPr algn="just">
              <a:lnSpc>
                <a:spcPts val="2990"/>
              </a:lnSpc>
            </a:pPr>
            <a:endParaRPr lang="en-US" sz="2136">
              <a:solidFill>
                <a:srgbClr val="5F6F52"/>
              </a:solidFill>
              <a:latin typeface="Gotham"/>
              <a:ea typeface="Gotham"/>
              <a:cs typeface="Gotham"/>
              <a:sym typeface="Gotham"/>
            </a:endParaRPr>
          </a:p>
          <a:p>
            <a:pPr algn="just">
              <a:lnSpc>
                <a:spcPts val="2990"/>
              </a:lnSpc>
            </a:pPr>
            <a:r>
              <a:rPr lang="en-US" sz="2136">
                <a:solidFill>
                  <a:srgbClr val="5F6F52"/>
                </a:solidFill>
                <a:latin typeface="Gotham"/>
                <a:ea typeface="Gotham"/>
                <a:cs typeface="Gotham"/>
                <a:sym typeface="Gotham"/>
              </a:rPr>
              <a:t>c.Behavioral Pattern: Observer Pattern diterapkan untuk memberikan notifikasi otomatis kepada pelanggan terkait pembaruan stok atau diskon baru.</a:t>
            </a:r>
          </a:p>
          <a:p>
            <a:pPr algn="just">
              <a:lnSpc>
                <a:spcPts val="2990"/>
              </a:lnSpc>
            </a:pPr>
            <a:endParaRPr lang="en-US" sz="2136">
              <a:solidFill>
                <a:srgbClr val="5F6F52"/>
              </a:solidFill>
              <a:latin typeface="Gotham"/>
              <a:ea typeface="Gotham"/>
              <a:cs typeface="Gotham"/>
              <a:sym typeface="Gotham"/>
            </a:endParaRPr>
          </a:p>
          <a:p>
            <a:pPr algn="just">
              <a:lnSpc>
                <a:spcPts val="2990"/>
              </a:lnSpc>
            </a:pPr>
            <a:r>
              <a:rPr lang="en-US" sz="2136">
                <a:solidFill>
                  <a:srgbClr val="5F6F52"/>
                </a:solidFill>
                <a:latin typeface="Gotham"/>
                <a:ea typeface="Gotham"/>
                <a:cs typeface="Gotham"/>
                <a:sym typeface="Gotham"/>
              </a:rPr>
              <a:t>Perancangan sistem ini memastikan bahwa semua kebutuhan fungsional dan non-fungsional terpenuhi, sehingga sistem dapat berjalan secara efisien dan mendukung operasional Harmon Corp. secara menyeluruh.</a:t>
            </a:r>
          </a:p>
          <a:p>
            <a:pPr marL="0" lvl="0" indent="0" algn="just">
              <a:lnSpc>
                <a:spcPts val="2990"/>
              </a:lnSpc>
              <a:spcBef>
                <a:spcPct val="0"/>
              </a:spcBef>
            </a:pPr>
            <a:endParaRPr lang="en-US" sz="2136">
              <a:solidFill>
                <a:srgbClr val="5F6F52"/>
              </a:solidFill>
              <a:latin typeface="Gotham"/>
              <a:ea typeface="Gotham"/>
              <a:cs typeface="Gotham"/>
              <a:sym typeface="Gotham"/>
            </a:endParaRPr>
          </a:p>
        </p:txBody>
      </p:sp>
      <p:sp>
        <p:nvSpPr>
          <p:cNvPr id="13" name="TextBox 13"/>
          <p:cNvSpPr txBox="1"/>
          <p:nvPr/>
        </p:nvSpPr>
        <p:spPr>
          <a:xfrm>
            <a:off x="12824588" y="6219474"/>
            <a:ext cx="6288317" cy="513429"/>
          </a:xfrm>
          <a:prstGeom prst="rect">
            <a:avLst/>
          </a:prstGeom>
        </p:spPr>
        <p:txBody>
          <a:bodyPr lIns="0" tIns="0" rIns="0" bIns="0" rtlCol="0" anchor="t">
            <a:spAutoFit/>
          </a:bodyPr>
          <a:lstStyle/>
          <a:p>
            <a:pPr marL="0" lvl="0" indent="0" algn="l">
              <a:lnSpc>
                <a:spcPts val="4250"/>
              </a:lnSpc>
              <a:spcBef>
                <a:spcPct val="0"/>
              </a:spcBef>
            </a:pPr>
            <a:r>
              <a:rPr lang="en-US" sz="3036" b="1">
                <a:solidFill>
                  <a:srgbClr val="5F6F52"/>
                </a:solidFill>
                <a:latin typeface="Gotham Bold"/>
                <a:ea typeface="Gotham Bold"/>
                <a:cs typeface="Gotham Bold"/>
                <a:sym typeface="Gotham Bold"/>
              </a:rPr>
              <a:t>Adapter Pattern</a:t>
            </a:r>
          </a:p>
        </p:txBody>
      </p:sp>
      <p:sp>
        <p:nvSpPr>
          <p:cNvPr id="14" name="TextBox 14"/>
          <p:cNvSpPr txBox="1"/>
          <p:nvPr/>
        </p:nvSpPr>
        <p:spPr>
          <a:xfrm>
            <a:off x="10464472" y="1851644"/>
            <a:ext cx="6288317" cy="513429"/>
          </a:xfrm>
          <a:prstGeom prst="rect">
            <a:avLst/>
          </a:prstGeom>
        </p:spPr>
        <p:txBody>
          <a:bodyPr lIns="0" tIns="0" rIns="0" bIns="0" rtlCol="0" anchor="t">
            <a:spAutoFit/>
          </a:bodyPr>
          <a:lstStyle/>
          <a:p>
            <a:pPr marL="0" lvl="0" indent="0" algn="l">
              <a:lnSpc>
                <a:spcPts val="4250"/>
              </a:lnSpc>
              <a:spcBef>
                <a:spcPct val="0"/>
              </a:spcBef>
            </a:pPr>
            <a:r>
              <a:rPr lang="en-US" sz="3036" b="1">
                <a:solidFill>
                  <a:srgbClr val="5F6F52"/>
                </a:solidFill>
                <a:latin typeface="Gotham Bold"/>
                <a:ea typeface="Gotham Bold"/>
                <a:cs typeface="Gotham Bold"/>
                <a:sym typeface="Gotham Bold"/>
              </a:rPr>
              <a:t>Factory Pattern</a:t>
            </a:r>
          </a:p>
        </p:txBody>
      </p:sp>
      <p:sp>
        <p:nvSpPr>
          <p:cNvPr id="15" name="TextBox 15"/>
          <p:cNvSpPr txBox="1"/>
          <p:nvPr/>
        </p:nvSpPr>
        <p:spPr>
          <a:xfrm>
            <a:off x="14684717" y="1894171"/>
            <a:ext cx="6288317" cy="513429"/>
          </a:xfrm>
          <a:prstGeom prst="rect">
            <a:avLst/>
          </a:prstGeom>
        </p:spPr>
        <p:txBody>
          <a:bodyPr lIns="0" tIns="0" rIns="0" bIns="0" rtlCol="0" anchor="t">
            <a:spAutoFit/>
          </a:bodyPr>
          <a:lstStyle/>
          <a:p>
            <a:pPr marL="0" lvl="0" indent="0" algn="l">
              <a:lnSpc>
                <a:spcPts val="4250"/>
              </a:lnSpc>
              <a:spcBef>
                <a:spcPct val="0"/>
              </a:spcBef>
            </a:pPr>
            <a:r>
              <a:rPr lang="en-US" sz="3036" b="1">
                <a:solidFill>
                  <a:srgbClr val="5F6F52"/>
                </a:solidFill>
                <a:latin typeface="Gotham Bold"/>
                <a:ea typeface="Gotham Bold"/>
                <a:cs typeface="Gotham Bold"/>
                <a:sym typeface="Gotham Bold"/>
              </a:rPr>
              <a:t>Observer Pattern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grpSp>
        <p:nvGrpSpPr>
          <p:cNvPr id="2" name="Group 2"/>
          <p:cNvGrpSpPr/>
          <p:nvPr/>
        </p:nvGrpSpPr>
        <p:grpSpPr>
          <a:xfrm>
            <a:off x="7918385" y="-275746"/>
            <a:ext cx="10540985" cy="10688023"/>
            <a:chOff x="0" y="0"/>
            <a:chExt cx="2776226" cy="2814953"/>
          </a:xfrm>
        </p:grpSpPr>
        <p:sp>
          <p:nvSpPr>
            <p:cNvPr id="3" name="Freeform 3"/>
            <p:cNvSpPr/>
            <p:nvPr/>
          </p:nvSpPr>
          <p:spPr>
            <a:xfrm>
              <a:off x="0" y="0"/>
              <a:ext cx="2776226" cy="2814953"/>
            </a:xfrm>
            <a:custGeom>
              <a:avLst/>
              <a:gdLst/>
              <a:ahLst/>
              <a:cxnLst/>
              <a:rect l="l" t="t" r="r" b="b"/>
              <a:pathLst>
                <a:path w="2776226" h="2814953">
                  <a:moveTo>
                    <a:pt x="0" y="0"/>
                  </a:moveTo>
                  <a:lnTo>
                    <a:pt x="2776226" y="0"/>
                  </a:lnTo>
                  <a:lnTo>
                    <a:pt x="2776226" y="2814953"/>
                  </a:lnTo>
                  <a:lnTo>
                    <a:pt x="0" y="2814953"/>
                  </a:lnTo>
                  <a:close/>
                </a:path>
              </a:pathLst>
            </a:custGeom>
            <a:solidFill>
              <a:srgbClr val="D6DAC8"/>
            </a:solidFill>
          </p:spPr>
          <p:txBody>
            <a:bodyPr/>
            <a:lstStyle/>
            <a:p>
              <a:endParaRPr lang="en-US"/>
            </a:p>
          </p:txBody>
        </p:sp>
        <p:sp>
          <p:nvSpPr>
            <p:cNvPr id="4" name="TextBox 4"/>
            <p:cNvSpPr txBox="1"/>
            <p:nvPr/>
          </p:nvSpPr>
          <p:spPr>
            <a:xfrm>
              <a:off x="0" y="-47625"/>
              <a:ext cx="2776226" cy="2862578"/>
            </a:xfrm>
            <a:prstGeom prst="rect">
              <a:avLst/>
            </a:prstGeom>
          </p:spPr>
          <p:txBody>
            <a:bodyPr lIns="50800" tIns="50800" rIns="50800" bIns="50800" rtlCol="0" anchor="ctr"/>
            <a:lstStyle/>
            <a:p>
              <a:pPr algn="ctr">
                <a:lnSpc>
                  <a:spcPts val="3012"/>
                </a:lnSpc>
              </a:pPr>
              <a:endParaRPr/>
            </a:p>
          </p:txBody>
        </p:sp>
      </p:grpSp>
      <p:sp>
        <p:nvSpPr>
          <p:cNvPr id="5" name="Freeform 5"/>
          <p:cNvSpPr/>
          <p:nvPr/>
        </p:nvSpPr>
        <p:spPr>
          <a:xfrm>
            <a:off x="944960" y="274836"/>
            <a:ext cx="3874644" cy="1025166"/>
          </a:xfrm>
          <a:custGeom>
            <a:avLst/>
            <a:gdLst/>
            <a:ahLst/>
            <a:cxnLst/>
            <a:rect l="l" t="t" r="r" b="b"/>
            <a:pathLst>
              <a:path w="3874644" h="1025166">
                <a:moveTo>
                  <a:pt x="0" y="0"/>
                </a:moveTo>
                <a:lnTo>
                  <a:pt x="3874644" y="0"/>
                </a:lnTo>
                <a:lnTo>
                  <a:pt x="3874644" y="1025166"/>
                </a:lnTo>
                <a:lnTo>
                  <a:pt x="0" y="10251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495209" y="5641897"/>
            <a:ext cx="7091076" cy="4645103"/>
          </a:xfrm>
          <a:custGeom>
            <a:avLst/>
            <a:gdLst/>
            <a:ahLst/>
            <a:cxnLst/>
            <a:rect l="l" t="t" r="r" b="b"/>
            <a:pathLst>
              <a:path w="7091076" h="4645103">
                <a:moveTo>
                  <a:pt x="0" y="0"/>
                </a:moveTo>
                <a:lnTo>
                  <a:pt x="7091075" y="0"/>
                </a:lnTo>
                <a:lnTo>
                  <a:pt x="7091075" y="4645103"/>
                </a:lnTo>
                <a:lnTo>
                  <a:pt x="0" y="4645103"/>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8376750" y="1051238"/>
            <a:ext cx="9624254" cy="8117849"/>
          </a:xfrm>
          <a:prstGeom prst="rect">
            <a:avLst/>
          </a:prstGeom>
        </p:spPr>
        <p:txBody>
          <a:bodyPr lIns="0" tIns="0" rIns="0" bIns="0" rtlCol="0" anchor="t">
            <a:spAutoFit/>
          </a:bodyPr>
          <a:lstStyle/>
          <a:p>
            <a:pPr algn="just">
              <a:lnSpc>
                <a:spcPts val="4584"/>
              </a:lnSpc>
            </a:pPr>
            <a:r>
              <a:rPr lang="en-US" sz="3274" b="1">
                <a:solidFill>
                  <a:srgbClr val="5F6F52"/>
                </a:solidFill>
                <a:latin typeface="Gotham Bold"/>
                <a:ea typeface="Gotham Bold"/>
                <a:cs typeface="Gotham Bold"/>
                <a:sym typeface="Gotham Bold"/>
              </a:rPr>
              <a:t>Model Waterfall atau biasa disebut dengan model air terjun. adalah sebuah model siklus hidup klasik sistematis dalam mengembangkan sebuah software (atau yang biasa di kenal dengan nama perangkat lunak). Alur pengembangan sistem ini terstruktur dimulai dari perencanaan, analisis, desain, implementasi, pengoperasian dan pemeliharaan.</a:t>
            </a:r>
          </a:p>
          <a:p>
            <a:pPr algn="just">
              <a:lnSpc>
                <a:spcPts val="4584"/>
              </a:lnSpc>
            </a:pPr>
            <a:endParaRPr lang="en-US" sz="3274" b="1">
              <a:solidFill>
                <a:srgbClr val="5F6F52"/>
              </a:solidFill>
              <a:latin typeface="Gotham Bold"/>
              <a:ea typeface="Gotham Bold"/>
              <a:cs typeface="Gotham Bold"/>
              <a:sym typeface="Gotham Bold"/>
            </a:endParaRPr>
          </a:p>
          <a:p>
            <a:pPr marL="0" lvl="0" indent="0" algn="just">
              <a:lnSpc>
                <a:spcPts val="4584"/>
              </a:lnSpc>
            </a:pPr>
            <a:r>
              <a:rPr lang="en-US" sz="3274" b="1">
                <a:solidFill>
                  <a:srgbClr val="5F6F52"/>
                </a:solidFill>
                <a:latin typeface="Gotham Bold"/>
                <a:ea typeface="Gotham Bold"/>
                <a:cs typeface="Gotham Bold"/>
                <a:sym typeface="Gotham Bold"/>
              </a:rPr>
              <a:t>Model Waterfall ini memiliki beberapa langkah-langkah terstruktur dalam mengembangan sistem sehingga menjadi produk yang siap pakai oleh pengguna. </a:t>
            </a:r>
          </a:p>
        </p:txBody>
      </p:sp>
      <p:sp>
        <p:nvSpPr>
          <p:cNvPr id="8" name="TextBox 8"/>
          <p:cNvSpPr txBox="1"/>
          <p:nvPr/>
        </p:nvSpPr>
        <p:spPr>
          <a:xfrm>
            <a:off x="-60271" y="2057170"/>
            <a:ext cx="7978655" cy="3584727"/>
          </a:xfrm>
          <a:prstGeom prst="rect">
            <a:avLst/>
          </a:prstGeom>
        </p:spPr>
        <p:txBody>
          <a:bodyPr lIns="0" tIns="0" rIns="0" bIns="0" rtlCol="0" anchor="t">
            <a:spAutoFit/>
          </a:bodyPr>
          <a:lstStyle/>
          <a:p>
            <a:pPr marL="0" lvl="0" indent="0" algn="ctr">
              <a:lnSpc>
                <a:spcPts val="9416"/>
              </a:lnSpc>
            </a:pPr>
            <a:r>
              <a:rPr lang="en-US" sz="7781">
                <a:solidFill>
                  <a:srgbClr val="5F6F52"/>
                </a:solidFill>
                <a:latin typeface="Sunborn"/>
                <a:ea typeface="Sunborn"/>
                <a:cs typeface="Sunborn"/>
                <a:sym typeface="Sunborn"/>
              </a:rPr>
              <a:t>Implementasi pemodelan waterfall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6DAC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7259300" cy="10287000"/>
            <a:chOff x="0" y="0"/>
            <a:chExt cx="4545659" cy="2709333"/>
          </a:xfrm>
        </p:grpSpPr>
        <p:sp>
          <p:nvSpPr>
            <p:cNvPr id="3" name="Freeform 3"/>
            <p:cNvSpPr/>
            <p:nvPr/>
          </p:nvSpPr>
          <p:spPr>
            <a:xfrm>
              <a:off x="0" y="0"/>
              <a:ext cx="4545659" cy="2709333"/>
            </a:xfrm>
            <a:custGeom>
              <a:avLst/>
              <a:gdLst/>
              <a:ahLst/>
              <a:cxnLst/>
              <a:rect l="l" t="t" r="r" b="b"/>
              <a:pathLst>
                <a:path w="4545659" h="2709333">
                  <a:moveTo>
                    <a:pt x="0" y="0"/>
                  </a:moveTo>
                  <a:lnTo>
                    <a:pt x="4545659" y="0"/>
                  </a:lnTo>
                  <a:lnTo>
                    <a:pt x="4545659" y="2709333"/>
                  </a:lnTo>
                  <a:lnTo>
                    <a:pt x="0" y="2709333"/>
                  </a:lnTo>
                  <a:close/>
                </a:path>
              </a:pathLst>
            </a:custGeom>
            <a:solidFill>
              <a:srgbClr val="F6EDDD"/>
            </a:solidFill>
          </p:spPr>
          <p:txBody>
            <a:bodyPr/>
            <a:lstStyle/>
            <a:p>
              <a:endParaRPr lang="en-US"/>
            </a:p>
          </p:txBody>
        </p:sp>
        <p:sp>
          <p:nvSpPr>
            <p:cNvPr id="4" name="TextBox 4"/>
            <p:cNvSpPr txBox="1"/>
            <p:nvPr/>
          </p:nvSpPr>
          <p:spPr>
            <a:xfrm>
              <a:off x="0" y="-47625"/>
              <a:ext cx="4545659" cy="275695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3105486" y="3653547"/>
            <a:ext cx="14153814" cy="3086100"/>
            <a:chOff x="0" y="0"/>
            <a:chExt cx="3727754" cy="812800"/>
          </a:xfrm>
        </p:grpSpPr>
        <p:sp>
          <p:nvSpPr>
            <p:cNvPr id="6" name="Freeform 6"/>
            <p:cNvSpPr/>
            <p:nvPr/>
          </p:nvSpPr>
          <p:spPr>
            <a:xfrm>
              <a:off x="0" y="0"/>
              <a:ext cx="3727753" cy="812800"/>
            </a:xfrm>
            <a:custGeom>
              <a:avLst/>
              <a:gdLst/>
              <a:ahLst/>
              <a:cxnLst/>
              <a:rect l="l" t="t" r="r" b="b"/>
              <a:pathLst>
                <a:path w="3727753" h="812800">
                  <a:moveTo>
                    <a:pt x="0" y="0"/>
                  </a:moveTo>
                  <a:lnTo>
                    <a:pt x="3727753" y="0"/>
                  </a:lnTo>
                  <a:lnTo>
                    <a:pt x="3727753" y="812800"/>
                  </a:lnTo>
                  <a:lnTo>
                    <a:pt x="0" y="812800"/>
                  </a:lnTo>
                  <a:close/>
                </a:path>
              </a:pathLst>
            </a:custGeom>
            <a:solidFill>
              <a:srgbClr val="D6DAC8"/>
            </a:solidFill>
          </p:spPr>
          <p:txBody>
            <a:bodyPr/>
            <a:lstStyle/>
            <a:p>
              <a:endParaRPr lang="en-US"/>
            </a:p>
          </p:txBody>
        </p:sp>
        <p:sp>
          <p:nvSpPr>
            <p:cNvPr id="7" name="TextBox 7"/>
            <p:cNvSpPr txBox="1"/>
            <p:nvPr/>
          </p:nvSpPr>
          <p:spPr>
            <a:xfrm>
              <a:off x="0" y="-47625"/>
              <a:ext cx="3727754" cy="860425"/>
            </a:xfrm>
            <a:prstGeom prst="rect">
              <a:avLst/>
            </a:prstGeom>
          </p:spPr>
          <p:txBody>
            <a:bodyPr lIns="50800" tIns="50800" rIns="50800" bIns="50800" rtlCol="0" anchor="ctr"/>
            <a:lstStyle/>
            <a:p>
              <a:pPr algn="ctr">
                <a:lnSpc>
                  <a:spcPts val="3012"/>
                </a:lnSpc>
              </a:pPr>
              <a:endParaRPr/>
            </a:p>
          </p:txBody>
        </p:sp>
      </p:grpSp>
      <p:grpSp>
        <p:nvGrpSpPr>
          <p:cNvPr id="8" name="Group 8"/>
          <p:cNvGrpSpPr/>
          <p:nvPr/>
        </p:nvGrpSpPr>
        <p:grpSpPr>
          <a:xfrm>
            <a:off x="3105486" y="7006347"/>
            <a:ext cx="14153814" cy="3086100"/>
            <a:chOff x="0" y="0"/>
            <a:chExt cx="3727754" cy="812800"/>
          </a:xfrm>
        </p:grpSpPr>
        <p:sp>
          <p:nvSpPr>
            <p:cNvPr id="9" name="Freeform 9"/>
            <p:cNvSpPr/>
            <p:nvPr/>
          </p:nvSpPr>
          <p:spPr>
            <a:xfrm>
              <a:off x="0" y="0"/>
              <a:ext cx="3727753" cy="812800"/>
            </a:xfrm>
            <a:custGeom>
              <a:avLst/>
              <a:gdLst/>
              <a:ahLst/>
              <a:cxnLst/>
              <a:rect l="l" t="t" r="r" b="b"/>
              <a:pathLst>
                <a:path w="3727753" h="812800">
                  <a:moveTo>
                    <a:pt x="0" y="0"/>
                  </a:moveTo>
                  <a:lnTo>
                    <a:pt x="3727753" y="0"/>
                  </a:lnTo>
                  <a:lnTo>
                    <a:pt x="3727753" y="812800"/>
                  </a:lnTo>
                  <a:lnTo>
                    <a:pt x="0" y="812800"/>
                  </a:lnTo>
                  <a:close/>
                </a:path>
              </a:pathLst>
            </a:custGeom>
            <a:solidFill>
              <a:srgbClr val="D6DAC8"/>
            </a:solidFill>
          </p:spPr>
          <p:txBody>
            <a:bodyPr/>
            <a:lstStyle/>
            <a:p>
              <a:endParaRPr lang="en-US"/>
            </a:p>
          </p:txBody>
        </p:sp>
        <p:sp>
          <p:nvSpPr>
            <p:cNvPr id="10" name="TextBox 10"/>
            <p:cNvSpPr txBox="1"/>
            <p:nvPr/>
          </p:nvSpPr>
          <p:spPr>
            <a:xfrm>
              <a:off x="0" y="-47625"/>
              <a:ext cx="3727754" cy="860425"/>
            </a:xfrm>
            <a:prstGeom prst="rect">
              <a:avLst/>
            </a:prstGeom>
          </p:spPr>
          <p:txBody>
            <a:bodyPr lIns="50800" tIns="50800" rIns="50800" bIns="50800" rtlCol="0" anchor="ctr"/>
            <a:lstStyle/>
            <a:p>
              <a:pPr algn="ctr">
                <a:lnSpc>
                  <a:spcPts val="3012"/>
                </a:lnSpc>
              </a:pPr>
              <a:endParaRPr/>
            </a:p>
          </p:txBody>
        </p:sp>
      </p:grpSp>
      <p:grpSp>
        <p:nvGrpSpPr>
          <p:cNvPr id="11" name="Group 11"/>
          <p:cNvGrpSpPr/>
          <p:nvPr/>
        </p:nvGrpSpPr>
        <p:grpSpPr>
          <a:xfrm>
            <a:off x="1562436" y="3653547"/>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grpSp>
        <p:nvGrpSpPr>
          <p:cNvPr id="14" name="Group 14"/>
          <p:cNvGrpSpPr/>
          <p:nvPr/>
        </p:nvGrpSpPr>
        <p:grpSpPr>
          <a:xfrm>
            <a:off x="1562436" y="7006347"/>
            <a:ext cx="3086100" cy="308610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grpSp>
        <p:nvGrpSpPr>
          <p:cNvPr id="17" name="Group 17"/>
          <p:cNvGrpSpPr/>
          <p:nvPr/>
        </p:nvGrpSpPr>
        <p:grpSpPr>
          <a:xfrm>
            <a:off x="3105486" y="307336"/>
            <a:ext cx="14153814" cy="3086100"/>
            <a:chOff x="0" y="0"/>
            <a:chExt cx="3727754" cy="812800"/>
          </a:xfrm>
        </p:grpSpPr>
        <p:sp>
          <p:nvSpPr>
            <p:cNvPr id="18" name="Freeform 18"/>
            <p:cNvSpPr/>
            <p:nvPr/>
          </p:nvSpPr>
          <p:spPr>
            <a:xfrm>
              <a:off x="0" y="0"/>
              <a:ext cx="3727753" cy="812800"/>
            </a:xfrm>
            <a:custGeom>
              <a:avLst/>
              <a:gdLst/>
              <a:ahLst/>
              <a:cxnLst/>
              <a:rect l="l" t="t" r="r" b="b"/>
              <a:pathLst>
                <a:path w="3727753" h="812800">
                  <a:moveTo>
                    <a:pt x="0" y="0"/>
                  </a:moveTo>
                  <a:lnTo>
                    <a:pt x="3727753" y="0"/>
                  </a:lnTo>
                  <a:lnTo>
                    <a:pt x="3727753" y="812800"/>
                  </a:lnTo>
                  <a:lnTo>
                    <a:pt x="0" y="812800"/>
                  </a:lnTo>
                  <a:close/>
                </a:path>
              </a:pathLst>
            </a:custGeom>
            <a:solidFill>
              <a:srgbClr val="D6DAC8"/>
            </a:solidFill>
          </p:spPr>
          <p:txBody>
            <a:bodyPr/>
            <a:lstStyle/>
            <a:p>
              <a:endParaRPr lang="en-US"/>
            </a:p>
          </p:txBody>
        </p:sp>
        <p:sp>
          <p:nvSpPr>
            <p:cNvPr id="19" name="TextBox 19"/>
            <p:cNvSpPr txBox="1"/>
            <p:nvPr/>
          </p:nvSpPr>
          <p:spPr>
            <a:xfrm>
              <a:off x="0" y="-47625"/>
              <a:ext cx="3727754" cy="860425"/>
            </a:xfrm>
            <a:prstGeom prst="rect">
              <a:avLst/>
            </a:prstGeom>
          </p:spPr>
          <p:txBody>
            <a:bodyPr lIns="50800" tIns="50800" rIns="50800" bIns="50800" rtlCol="0" anchor="ctr"/>
            <a:lstStyle/>
            <a:p>
              <a:pPr algn="ctr">
                <a:lnSpc>
                  <a:spcPts val="3012"/>
                </a:lnSpc>
              </a:pPr>
              <a:endParaRPr/>
            </a:p>
          </p:txBody>
        </p:sp>
      </p:grpSp>
      <p:grpSp>
        <p:nvGrpSpPr>
          <p:cNvPr id="20" name="Group 20"/>
          <p:cNvGrpSpPr/>
          <p:nvPr/>
        </p:nvGrpSpPr>
        <p:grpSpPr>
          <a:xfrm>
            <a:off x="1562436" y="307336"/>
            <a:ext cx="3086100" cy="308610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23" name="Freeform 23"/>
          <p:cNvSpPr/>
          <p:nvPr/>
        </p:nvSpPr>
        <p:spPr>
          <a:xfrm>
            <a:off x="2107483" y="849882"/>
            <a:ext cx="1996006" cy="2001008"/>
          </a:xfrm>
          <a:custGeom>
            <a:avLst/>
            <a:gdLst/>
            <a:ahLst/>
            <a:cxnLst/>
            <a:rect l="l" t="t" r="r" b="b"/>
            <a:pathLst>
              <a:path w="1996006" h="2001008">
                <a:moveTo>
                  <a:pt x="0" y="0"/>
                </a:moveTo>
                <a:lnTo>
                  <a:pt x="1996006" y="0"/>
                </a:lnTo>
                <a:lnTo>
                  <a:pt x="1996006" y="2001008"/>
                </a:lnTo>
                <a:lnTo>
                  <a:pt x="0" y="20010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Freeform 24"/>
          <p:cNvSpPr/>
          <p:nvPr/>
        </p:nvSpPr>
        <p:spPr>
          <a:xfrm>
            <a:off x="2107483" y="4171192"/>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5" name="TextBox 25"/>
          <p:cNvSpPr txBox="1"/>
          <p:nvPr/>
        </p:nvSpPr>
        <p:spPr>
          <a:xfrm>
            <a:off x="5434752" y="4408681"/>
            <a:ext cx="11392665" cy="1544320"/>
          </a:xfrm>
          <a:prstGeom prst="rect">
            <a:avLst/>
          </a:prstGeom>
        </p:spPr>
        <p:txBody>
          <a:bodyPr lIns="0" tIns="0" rIns="0" bIns="0" rtlCol="0" anchor="t">
            <a:spAutoFit/>
          </a:bodyPr>
          <a:lstStyle/>
          <a:p>
            <a:pPr marL="0" lvl="0" indent="0" algn="l">
              <a:lnSpc>
                <a:spcPts val="3079"/>
              </a:lnSpc>
              <a:spcBef>
                <a:spcPct val="0"/>
              </a:spcBef>
            </a:pPr>
            <a:r>
              <a:rPr lang="en-US" sz="2199">
                <a:solidFill>
                  <a:srgbClr val="5F6F52"/>
                </a:solidFill>
                <a:latin typeface="Gotham"/>
                <a:ea typeface="Gotham"/>
                <a:cs typeface="Gotham"/>
                <a:sym typeface="Gotham"/>
              </a:rPr>
              <a:t>Pada tahap analisa sistem. Melakukan pengkajian sistem, software, metode, dan model apa yang cocok untuk digunakan pada Harmon Corp. Hasilnya penjualan online yang berbasis website dengan menggunakan sistem pengembangan Metodologi SDLC dengan Model Waterfall. Untuk software menggunakan Python.</a:t>
            </a:r>
          </a:p>
        </p:txBody>
      </p:sp>
      <p:sp>
        <p:nvSpPr>
          <p:cNvPr id="26" name="TextBox 26"/>
          <p:cNvSpPr txBox="1"/>
          <p:nvPr/>
        </p:nvSpPr>
        <p:spPr>
          <a:xfrm>
            <a:off x="5434752" y="8092753"/>
            <a:ext cx="11586973" cy="1934845"/>
          </a:xfrm>
          <a:prstGeom prst="rect">
            <a:avLst/>
          </a:prstGeom>
        </p:spPr>
        <p:txBody>
          <a:bodyPr lIns="0" tIns="0" rIns="0" bIns="0" rtlCol="0" anchor="t">
            <a:spAutoFit/>
          </a:bodyPr>
          <a:lstStyle/>
          <a:p>
            <a:pPr algn="l">
              <a:lnSpc>
                <a:spcPts val="3079"/>
              </a:lnSpc>
            </a:pPr>
            <a:r>
              <a:rPr lang="en-US" sz="2199">
                <a:solidFill>
                  <a:srgbClr val="5F6F52"/>
                </a:solidFill>
                <a:latin typeface="Gotham"/>
                <a:ea typeface="Gotham"/>
                <a:cs typeface="Gotham"/>
                <a:sym typeface="Gotham"/>
              </a:rPr>
              <a:t>Tahapan ini disebut juga dengan tahap blue print atau cetak biru. Dimana tahapan ini menghasilkan purwarupa seperti design, pola, komponen, dan lain-lain. Hasilnya melakukan perancangan database, pembuatan Use Case Diagram Dan Activitiy Diagram Penjualan.</a:t>
            </a:r>
          </a:p>
          <a:p>
            <a:pPr marL="0" lvl="0" indent="0" algn="l">
              <a:lnSpc>
                <a:spcPts val="3079"/>
              </a:lnSpc>
              <a:spcBef>
                <a:spcPct val="0"/>
              </a:spcBef>
            </a:pPr>
            <a:endParaRPr lang="en-US" sz="2199">
              <a:solidFill>
                <a:srgbClr val="5F6F52"/>
              </a:solidFill>
              <a:latin typeface="Gotham"/>
              <a:ea typeface="Gotham"/>
              <a:cs typeface="Gotham"/>
              <a:sym typeface="Gotham"/>
            </a:endParaRPr>
          </a:p>
        </p:txBody>
      </p:sp>
      <p:sp>
        <p:nvSpPr>
          <p:cNvPr id="27" name="TextBox 27"/>
          <p:cNvSpPr txBox="1"/>
          <p:nvPr/>
        </p:nvSpPr>
        <p:spPr>
          <a:xfrm>
            <a:off x="5434752" y="3723803"/>
            <a:ext cx="11207885" cy="513429"/>
          </a:xfrm>
          <a:prstGeom prst="rect">
            <a:avLst/>
          </a:prstGeom>
        </p:spPr>
        <p:txBody>
          <a:bodyPr lIns="0" tIns="0" rIns="0" bIns="0" rtlCol="0" anchor="t">
            <a:spAutoFit/>
          </a:bodyPr>
          <a:lstStyle/>
          <a:p>
            <a:pPr marL="0" lvl="0" indent="0" algn="l">
              <a:lnSpc>
                <a:spcPts val="4250"/>
              </a:lnSpc>
              <a:spcBef>
                <a:spcPct val="0"/>
              </a:spcBef>
            </a:pPr>
            <a:r>
              <a:rPr lang="en-US" sz="3036" b="1">
                <a:solidFill>
                  <a:srgbClr val="5F6F52"/>
                </a:solidFill>
                <a:latin typeface="Gotham Bold"/>
                <a:ea typeface="Gotham Bold"/>
                <a:cs typeface="Gotham Bold"/>
                <a:sym typeface="Gotham Bold"/>
              </a:rPr>
              <a:t>System Design (Perancangan Sistem)</a:t>
            </a:r>
          </a:p>
        </p:txBody>
      </p:sp>
      <p:sp>
        <p:nvSpPr>
          <p:cNvPr id="28" name="TextBox 28"/>
          <p:cNvSpPr txBox="1"/>
          <p:nvPr/>
        </p:nvSpPr>
        <p:spPr>
          <a:xfrm>
            <a:off x="5434752" y="7404571"/>
            <a:ext cx="11207885" cy="513429"/>
          </a:xfrm>
          <a:prstGeom prst="rect">
            <a:avLst/>
          </a:prstGeom>
        </p:spPr>
        <p:txBody>
          <a:bodyPr lIns="0" tIns="0" rIns="0" bIns="0" rtlCol="0" anchor="t">
            <a:spAutoFit/>
          </a:bodyPr>
          <a:lstStyle/>
          <a:p>
            <a:pPr marL="0" lvl="0" indent="0" algn="l">
              <a:lnSpc>
                <a:spcPts val="4250"/>
              </a:lnSpc>
              <a:spcBef>
                <a:spcPct val="0"/>
              </a:spcBef>
            </a:pPr>
            <a:r>
              <a:rPr lang="en-US" sz="3036" b="1">
                <a:solidFill>
                  <a:srgbClr val="5F6F52"/>
                </a:solidFill>
                <a:latin typeface="Gotham Bold"/>
                <a:ea typeface="Gotham Bold"/>
                <a:cs typeface="Gotham Bold"/>
                <a:sym typeface="Gotham Bold"/>
              </a:rPr>
              <a:t>Design System (Perancangan Sistem)</a:t>
            </a:r>
          </a:p>
        </p:txBody>
      </p:sp>
      <p:sp>
        <p:nvSpPr>
          <p:cNvPr id="29" name="TextBox 29"/>
          <p:cNvSpPr txBox="1"/>
          <p:nvPr/>
        </p:nvSpPr>
        <p:spPr>
          <a:xfrm>
            <a:off x="5434752" y="1254438"/>
            <a:ext cx="11392665" cy="1153795"/>
          </a:xfrm>
          <a:prstGeom prst="rect">
            <a:avLst/>
          </a:prstGeom>
        </p:spPr>
        <p:txBody>
          <a:bodyPr lIns="0" tIns="0" rIns="0" bIns="0" rtlCol="0" anchor="t">
            <a:spAutoFit/>
          </a:bodyPr>
          <a:lstStyle/>
          <a:p>
            <a:pPr marL="0" lvl="0" indent="0" algn="l">
              <a:lnSpc>
                <a:spcPts val="3079"/>
              </a:lnSpc>
              <a:spcBef>
                <a:spcPct val="0"/>
              </a:spcBef>
            </a:pPr>
            <a:r>
              <a:rPr lang="en-US" sz="2199">
                <a:solidFill>
                  <a:srgbClr val="5F6F52"/>
                </a:solidFill>
                <a:latin typeface="Gotham"/>
                <a:ea typeface="Gotham"/>
                <a:cs typeface="Gotham"/>
                <a:sym typeface="Gotham"/>
              </a:rPr>
              <a:t>Di tahap ini melakukan perencanaan kebutuhan apa saja yang diperlukan pada penjualan online Harmon Corp ini. hasilnya terdiri dari Kurir, Penjual, Pembeli, dan Sistem</a:t>
            </a:r>
          </a:p>
        </p:txBody>
      </p:sp>
      <p:sp>
        <p:nvSpPr>
          <p:cNvPr id="30" name="TextBox 30"/>
          <p:cNvSpPr txBox="1"/>
          <p:nvPr/>
        </p:nvSpPr>
        <p:spPr>
          <a:xfrm>
            <a:off x="5434752" y="510297"/>
            <a:ext cx="11207885" cy="513429"/>
          </a:xfrm>
          <a:prstGeom prst="rect">
            <a:avLst/>
          </a:prstGeom>
        </p:spPr>
        <p:txBody>
          <a:bodyPr lIns="0" tIns="0" rIns="0" bIns="0" rtlCol="0" anchor="t">
            <a:spAutoFit/>
          </a:bodyPr>
          <a:lstStyle/>
          <a:p>
            <a:pPr marL="0" lvl="0" indent="0" algn="l">
              <a:lnSpc>
                <a:spcPts val="4250"/>
              </a:lnSpc>
              <a:spcBef>
                <a:spcPct val="0"/>
              </a:spcBef>
            </a:pPr>
            <a:r>
              <a:rPr lang="en-US" sz="3036" b="1">
                <a:solidFill>
                  <a:srgbClr val="5F6F52"/>
                </a:solidFill>
                <a:latin typeface="Gotham Bold"/>
                <a:ea typeface="Gotham Bold"/>
                <a:cs typeface="Gotham Bold"/>
                <a:sym typeface="Gotham Bold"/>
              </a:rPr>
              <a:t>Requirement Analysis (Analisis Kebutuhan)</a:t>
            </a:r>
          </a:p>
        </p:txBody>
      </p:sp>
      <p:sp>
        <p:nvSpPr>
          <p:cNvPr id="31" name="Freeform 31"/>
          <p:cNvSpPr/>
          <p:nvPr/>
        </p:nvSpPr>
        <p:spPr>
          <a:xfrm>
            <a:off x="2107483" y="7461721"/>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6DAC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7259300" cy="10287000"/>
            <a:chOff x="0" y="0"/>
            <a:chExt cx="4545659" cy="2709333"/>
          </a:xfrm>
        </p:grpSpPr>
        <p:sp>
          <p:nvSpPr>
            <p:cNvPr id="3" name="Freeform 3"/>
            <p:cNvSpPr/>
            <p:nvPr/>
          </p:nvSpPr>
          <p:spPr>
            <a:xfrm>
              <a:off x="0" y="0"/>
              <a:ext cx="4545659" cy="2709333"/>
            </a:xfrm>
            <a:custGeom>
              <a:avLst/>
              <a:gdLst/>
              <a:ahLst/>
              <a:cxnLst/>
              <a:rect l="l" t="t" r="r" b="b"/>
              <a:pathLst>
                <a:path w="4545659" h="2709333">
                  <a:moveTo>
                    <a:pt x="0" y="0"/>
                  </a:moveTo>
                  <a:lnTo>
                    <a:pt x="4545659" y="0"/>
                  </a:lnTo>
                  <a:lnTo>
                    <a:pt x="4545659" y="2709333"/>
                  </a:lnTo>
                  <a:lnTo>
                    <a:pt x="0" y="2709333"/>
                  </a:lnTo>
                  <a:close/>
                </a:path>
              </a:pathLst>
            </a:custGeom>
            <a:solidFill>
              <a:srgbClr val="F6EDDD"/>
            </a:solidFill>
          </p:spPr>
          <p:txBody>
            <a:bodyPr/>
            <a:lstStyle/>
            <a:p>
              <a:endParaRPr lang="en-US"/>
            </a:p>
          </p:txBody>
        </p:sp>
        <p:sp>
          <p:nvSpPr>
            <p:cNvPr id="4" name="TextBox 4"/>
            <p:cNvSpPr txBox="1"/>
            <p:nvPr/>
          </p:nvSpPr>
          <p:spPr>
            <a:xfrm>
              <a:off x="0" y="-47625"/>
              <a:ext cx="4545659" cy="275695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3105486" y="3743419"/>
            <a:ext cx="14153814" cy="3086100"/>
            <a:chOff x="0" y="0"/>
            <a:chExt cx="3727754" cy="812800"/>
          </a:xfrm>
        </p:grpSpPr>
        <p:sp>
          <p:nvSpPr>
            <p:cNvPr id="6" name="Freeform 6"/>
            <p:cNvSpPr/>
            <p:nvPr/>
          </p:nvSpPr>
          <p:spPr>
            <a:xfrm>
              <a:off x="0" y="0"/>
              <a:ext cx="3727753" cy="812800"/>
            </a:xfrm>
            <a:custGeom>
              <a:avLst/>
              <a:gdLst/>
              <a:ahLst/>
              <a:cxnLst/>
              <a:rect l="l" t="t" r="r" b="b"/>
              <a:pathLst>
                <a:path w="3727753" h="812800">
                  <a:moveTo>
                    <a:pt x="0" y="0"/>
                  </a:moveTo>
                  <a:lnTo>
                    <a:pt x="3727753" y="0"/>
                  </a:lnTo>
                  <a:lnTo>
                    <a:pt x="3727753" y="812800"/>
                  </a:lnTo>
                  <a:lnTo>
                    <a:pt x="0" y="812800"/>
                  </a:lnTo>
                  <a:close/>
                </a:path>
              </a:pathLst>
            </a:custGeom>
            <a:solidFill>
              <a:srgbClr val="D6DAC8"/>
            </a:solidFill>
          </p:spPr>
          <p:txBody>
            <a:bodyPr/>
            <a:lstStyle/>
            <a:p>
              <a:endParaRPr lang="en-US"/>
            </a:p>
          </p:txBody>
        </p:sp>
        <p:sp>
          <p:nvSpPr>
            <p:cNvPr id="7" name="TextBox 7"/>
            <p:cNvSpPr txBox="1"/>
            <p:nvPr/>
          </p:nvSpPr>
          <p:spPr>
            <a:xfrm>
              <a:off x="0" y="-47625"/>
              <a:ext cx="3727754" cy="860425"/>
            </a:xfrm>
            <a:prstGeom prst="rect">
              <a:avLst/>
            </a:prstGeom>
          </p:spPr>
          <p:txBody>
            <a:bodyPr lIns="50800" tIns="50800" rIns="50800" bIns="50800" rtlCol="0" anchor="ctr"/>
            <a:lstStyle/>
            <a:p>
              <a:pPr algn="ctr">
                <a:lnSpc>
                  <a:spcPts val="3012"/>
                </a:lnSpc>
              </a:pPr>
              <a:endParaRPr/>
            </a:p>
          </p:txBody>
        </p:sp>
      </p:grpSp>
      <p:grpSp>
        <p:nvGrpSpPr>
          <p:cNvPr id="8" name="Group 8"/>
          <p:cNvGrpSpPr/>
          <p:nvPr/>
        </p:nvGrpSpPr>
        <p:grpSpPr>
          <a:xfrm>
            <a:off x="3105486" y="7039069"/>
            <a:ext cx="14153814" cy="3086100"/>
            <a:chOff x="0" y="0"/>
            <a:chExt cx="3727754" cy="812800"/>
          </a:xfrm>
        </p:grpSpPr>
        <p:sp>
          <p:nvSpPr>
            <p:cNvPr id="9" name="Freeform 9"/>
            <p:cNvSpPr/>
            <p:nvPr/>
          </p:nvSpPr>
          <p:spPr>
            <a:xfrm>
              <a:off x="0" y="0"/>
              <a:ext cx="3727753" cy="812800"/>
            </a:xfrm>
            <a:custGeom>
              <a:avLst/>
              <a:gdLst/>
              <a:ahLst/>
              <a:cxnLst/>
              <a:rect l="l" t="t" r="r" b="b"/>
              <a:pathLst>
                <a:path w="3727753" h="812800">
                  <a:moveTo>
                    <a:pt x="0" y="0"/>
                  </a:moveTo>
                  <a:lnTo>
                    <a:pt x="3727753" y="0"/>
                  </a:lnTo>
                  <a:lnTo>
                    <a:pt x="3727753" y="812800"/>
                  </a:lnTo>
                  <a:lnTo>
                    <a:pt x="0" y="812800"/>
                  </a:lnTo>
                  <a:close/>
                </a:path>
              </a:pathLst>
            </a:custGeom>
            <a:solidFill>
              <a:srgbClr val="D6DAC8"/>
            </a:solidFill>
          </p:spPr>
          <p:txBody>
            <a:bodyPr/>
            <a:lstStyle/>
            <a:p>
              <a:endParaRPr lang="en-US"/>
            </a:p>
          </p:txBody>
        </p:sp>
        <p:sp>
          <p:nvSpPr>
            <p:cNvPr id="10" name="TextBox 10"/>
            <p:cNvSpPr txBox="1"/>
            <p:nvPr/>
          </p:nvSpPr>
          <p:spPr>
            <a:xfrm>
              <a:off x="0" y="-47625"/>
              <a:ext cx="3727754" cy="860425"/>
            </a:xfrm>
            <a:prstGeom prst="rect">
              <a:avLst/>
            </a:prstGeom>
          </p:spPr>
          <p:txBody>
            <a:bodyPr lIns="50800" tIns="50800" rIns="50800" bIns="50800" rtlCol="0" anchor="ctr"/>
            <a:lstStyle/>
            <a:p>
              <a:pPr algn="ctr">
                <a:lnSpc>
                  <a:spcPts val="3012"/>
                </a:lnSpc>
              </a:pPr>
              <a:endParaRPr/>
            </a:p>
          </p:txBody>
        </p:sp>
      </p:grpSp>
      <p:grpSp>
        <p:nvGrpSpPr>
          <p:cNvPr id="11" name="Group 11"/>
          <p:cNvGrpSpPr/>
          <p:nvPr/>
        </p:nvGrpSpPr>
        <p:grpSpPr>
          <a:xfrm>
            <a:off x="1562436" y="3743419"/>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grpSp>
        <p:nvGrpSpPr>
          <p:cNvPr id="14" name="Group 14"/>
          <p:cNvGrpSpPr/>
          <p:nvPr/>
        </p:nvGrpSpPr>
        <p:grpSpPr>
          <a:xfrm>
            <a:off x="1562436" y="7039069"/>
            <a:ext cx="3086100" cy="308610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grpSp>
        <p:nvGrpSpPr>
          <p:cNvPr id="17" name="Group 17"/>
          <p:cNvGrpSpPr/>
          <p:nvPr/>
        </p:nvGrpSpPr>
        <p:grpSpPr>
          <a:xfrm>
            <a:off x="3105486" y="447769"/>
            <a:ext cx="14153814" cy="3086100"/>
            <a:chOff x="0" y="0"/>
            <a:chExt cx="3727754" cy="812800"/>
          </a:xfrm>
        </p:grpSpPr>
        <p:sp>
          <p:nvSpPr>
            <p:cNvPr id="18" name="Freeform 18"/>
            <p:cNvSpPr/>
            <p:nvPr/>
          </p:nvSpPr>
          <p:spPr>
            <a:xfrm>
              <a:off x="0" y="0"/>
              <a:ext cx="3727753" cy="812800"/>
            </a:xfrm>
            <a:custGeom>
              <a:avLst/>
              <a:gdLst/>
              <a:ahLst/>
              <a:cxnLst/>
              <a:rect l="l" t="t" r="r" b="b"/>
              <a:pathLst>
                <a:path w="3727753" h="812800">
                  <a:moveTo>
                    <a:pt x="0" y="0"/>
                  </a:moveTo>
                  <a:lnTo>
                    <a:pt x="3727753" y="0"/>
                  </a:lnTo>
                  <a:lnTo>
                    <a:pt x="3727753" y="812800"/>
                  </a:lnTo>
                  <a:lnTo>
                    <a:pt x="0" y="812800"/>
                  </a:lnTo>
                  <a:close/>
                </a:path>
              </a:pathLst>
            </a:custGeom>
            <a:solidFill>
              <a:srgbClr val="D6DAC8"/>
            </a:solidFill>
          </p:spPr>
          <p:txBody>
            <a:bodyPr/>
            <a:lstStyle/>
            <a:p>
              <a:endParaRPr lang="en-US"/>
            </a:p>
          </p:txBody>
        </p:sp>
        <p:sp>
          <p:nvSpPr>
            <p:cNvPr id="19" name="TextBox 19"/>
            <p:cNvSpPr txBox="1"/>
            <p:nvPr/>
          </p:nvSpPr>
          <p:spPr>
            <a:xfrm>
              <a:off x="0" y="-47625"/>
              <a:ext cx="3727754" cy="860425"/>
            </a:xfrm>
            <a:prstGeom prst="rect">
              <a:avLst/>
            </a:prstGeom>
          </p:spPr>
          <p:txBody>
            <a:bodyPr lIns="50800" tIns="50800" rIns="50800" bIns="50800" rtlCol="0" anchor="ctr"/>
            <a:lstStyle/>
            <a:p>
              <a:pPr algn="ctr">
                <a:lnSpc>
                  <a:spcPts val="3012"/>
                </a:lnSpc>
              </a:pPr>
              <a:endParaRPr/>
            </a:p>
          </p:txBody>
        </p:sp>
      </p:grpSp>
      <p:grpSp>
        <p:nvGrpSpPr>
          <p:cNvPr id="20" name="Group 20"/>
          <p:cNvGrpSpPr/>
          <p:nvPr/>
        </p:nvGrpSpPr>
        <p:grpSpPr>
          <a:xfrm>
            <a:off x="1562436" y="447769"/>
            <a:ext cx="3086100" cy="308610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012"/>
                </a:lnSpc>
              </a:pPr>
              <a:endParaRPr/>
            </a:p>
          </p:txBody>
        </p:sp>
      </p:grpSp>
      <p:sp>
        <p:nvSpPr>
          <p:cNvPr id="23" name="Freeform 23"/>
          <p:cNvSpPr/>
          <p:nvPr/>
        </p:nvSpPr>
        <p:spPr>
          <a:xfrm>
            <a:off x="2035235" y="923244"/>
            <a:ext cx="2140502" cy="2135151"/>
          </a:xfrm>
          <a:custGeom>
            <a:avLst/>
            <a:gdLst/>
            <a:ahLst/>
            <a:cxnLst/>
            <a:rect l="l" t="t" r="r" b="b"/>
            <a:pathLst>
              <a:path w="2140502" h="2135151">
                <a:moveTo>
                  <a:pt x="0" y="0"/>
                </a:moveTo>
                <a:lnTo>
                  <a:pt x="2140502" y="0"/>
                </a:lnTo>
                <a:lnTo>
                  <a:pt x="2140502" y="2135151"/>
                </a:lnTo>
                <a:lnTo>
                  <a:pt x="0" y="21351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Freeform 24"/>
          <p:cNvSpPr/>
          <p:nvPr/>
        </p:nvSpPr>
        <p:spPr>
          <a:xfrm>
            <a:off x="2212098" y="4310786"/>
            <a:ext cx="1963639" cy="1951366"/>
          </a:xfrm>
          <a:custGeom>
            <a:avLst/>
            <a:gdLst/>
            <a:ahLst/>
            <a:cxnLst/>
            <a:rect l="l" t="t" r="r" b="b"/>
            <a:pathLst>
              <a:path w="1963639" h="1951366">
                <a:moveTo>
                  <a:pt x="0" y="0"/>
                </a:moveTo>
                <a:lnTo>
                  <a:pt x="1963639" y="0"/>
                </a:lnTo>
                <a:lnTo>
                  <a:pt x="1963639" y="1951366"/>
                </a:lnTo>
                <a:lnTo>
                  <a:pt x="0" y="1951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5" name="Freeform 25"/>
          <p:cNvSpPr/>
          <p:nvPr/>
        </p:nvSpPr>
        <p:spPr>
          <a:xfrm>
            <a:off x="2060495" y="7452399"/>
            <a:ext cx="2089982" cy="2259440"/>
          </a:xfrm>
          <a:custGeom>
            <a:avLst/>
            <a:gdLst/>
            <a:ahLst/>
            <a:cxnLst/>
            <a:rect l="l" t="t" r="r" b="b"/>
            <a:pathLst>
              <a:path w="2089982" h="2259440">
                <a:moveTo>
                  <a:pt x="0" y="0"/>
                </a:moveTo>
                <a:lnTo>
                  <a:pt x="2089982" y="0"/>
                </a:lnTo>
                <a:lnTo>
                  <a:pt x="2089982" y="2259440"/>
                </a:lnTo>
                <a:lnTo>
                  <a:pt x="0" y="22594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6" name="TextBox 26"/>
          <p:cNvSpPr txBox="1"/>
          <p:nvPr/>
        </p:nvSpPr>
        <p:spPr>
          <a:xfrm>
            <a:off x="5434752" y="4634563"/>
            <a:ext cx="11824548" cy="1934845"/>
          </a:xfrm>
          <a:prstGeom prst="rect">
            <a:avLst/>
          </a:prstGeom>
        </p:spPr>
        <p:txBody>
          <a:bodyPr lIns="0" tIns="0" rIns="0" bIns="0" rtlCol="0" anchor="t">
            <a:spAutoFit/>
          </a:bodyPr>
          <a:lstStyle/>
          <a:p>
            <a:pPr algn="l">
              <a:lnSpc>
                <a:spcPts val="3079"/>
              </a:lnSpc>
            </a:pPr>
            <a:r>
              <a:rPr lang="en-US" sz="2199">
                <a:solidFill>
                  <a:srgbClr val="5F6F52"/>
                </a:solidFill>
                <a:latin typeface="Gotham"/>
                <a:ea typeface="Gotham"/>
                <a:cs typeface="Gotham"/>
                <a:sym typeface="Gotham"/>
              </a:rPr>
              <a:t> Setalah aplikasi dibuat dengan menggunakan sistem yang diinginkan. Sistem Tersebut Diuji. Apakah sistem tersebut terjadi error atau rusak, tidak berjalan sesuai keingininan ataupun terjadi bug. Pada sistem yang dibuat. Hasilnya melakukan perbaikan pada sistem yang rusak atau error.</a:t>
            </a:r>
          </a:p>
          <a:p>
            <a:pPr marL="0" lvl="0" indent="0" algn="l">
              <a:lnSpc>
                <a:spcPts val="3079"/>
              </a:lnSpc>
              <a:spcBef>
                <a:spcPct val="0"/>
              </a:spcBef>
            </a:pPr>
            <a:endParaRPr lang="en-US" sz="2199">
              <a:solidFill>
                <a:srgbClr val="5F6F52"/>
              </a:solidFill>
              <a:latin typeface="Gotham"/>
              <a:ea typeface="Gotham"/>
              <a:cs typeface="Gotham"/>
              <a:sym typeface="Gotham"/>
            </a:endParaRPr>
          </a:p>
        </p:txBody>
      </p:sp>
      <p:sp>
        <p:nvSpPr>
          <p:cNvPr id="27" name="TextBox 27"/>
          <p:cNvSpPr txBox="1"/>
          <p:nvPr/>
        </p:nvSpPr>
        <p:spPr>
          <a:xfrm>
            <a:off x="5434752" y="7801626"/>
            <a:ext cx="11524651" cy="2325370"/>
          </a:xfrm>
          <a:prstGeom prst="rect">
            <a:avLst/>
          </a:prstGeom>
        </p:spPr>
        <p:txBody>
          <a:bodyPr lIns="0" tIns="0" rIns="0" bIns="0" rtlCol="0" anchor="t">
            <a:spAutoFit/>
          </a:bodyPr>
          <a:lstStyle/>
          <a:p>
            <a:pPr algn="l">
              <a:lnSpc>
                <a:spcPts val="3079"/>
              </a:lnSpc>
            </a:pPr>
            <a:r>
              <a:rPr lang="en-US" sz="2199">
                <a:solidFill>
                  <a:srgbClr val="5F6F52"/>
                </a:solidFill>
                <a:latin typeface="Gotham"/>
                <a:ea typeface="Gotham"/>
                <a:cs typeface="Gotham"/>
                <a:sym typeface="Gotham"/>
              </a:rPr>
              <a:t>Tahapan terakhir dari metode waterfall adalah Maintanance. Pada tahapan ini sistem akan dilakukan pemeliharaan. Dan apabila ada update penambahan fitur dalam program yang di buat maka diperlukan maintance. Atau pada saat berjalannya sistem user menemukan sebuah kesalahan atau bug pada website yang di buat. Agar lebih optimal maintenance dapat dilakukan secara berkala.</a:t>
            </a:r>
          </a:p>
          <a:p>
            <a:pPr marL="0" lvl="0" indent="0" algn="l">
              <a:lnSpc>
                <a:spcPts val="3079"/>
              </a:lnSpc>
              <a:spcBef>
                <a:spcPct val="0"/>
              </a:spcBef>
            </a:pPr>
            <a:endParaRPr lang="en-US" sz="2199">
              <a:solidFill>
                <a:srgbClr val="5F6F52"/>
              </a:solidFill>
              <a:latin typeface="Gotham"/>
              <a:ea typeface="Gotham"/>
              <a:cs typeface="Gotham"/>
              <a:sym typeface="Gotham"/>
            </a:endParaRPr>
          </a:p>
        </p:txBody>
      </p:sp>
      <p:sp>
        <p:nvSpPr>
          <p:cNvPr id="28" name="TextBox 28"/>
          <p:cNvSpPr txBox="1"/>
          <p:nvPr/>
        </p:nvSpPr>
        <p:spPr>
          <a:xfrm>
            <a:off x="5434752" y="3946380"/>
            <a:ext cx="11207885" cy="513429"/>
          </a:xfrm>
          <a:prstGeom prst="rect">
            <a:avLst/>
          </a:prstGeom>
        </p:spPr>
        <p:txBody>
          <a:bodyPr lIns="0" tIns="0" rIns="0" bIns="0" rtlCol="0" anchor="t">
            <a:spAutoFit/>
          </a:bodyPr>
          <a:lstStyle/>
          <a:p>
            <a:pPr marL="0" lvl="0" indent="0" algn="l">
              <a:lnSpc>
                <a:spcPts val="4250"/>
              </a:lnSpc>
              <a:spcBef>
                <a:spcPct val="0"/>
              </a:spcBef>
            </a:pPr>
            <a:r>
              <a:rPr lang="en-US" sz="3036" b="1">
                <a:solidFill>
                  <a:srgbClr val="5F6F52"/>
                </a:solidFill>
                <a:latin typeface="Gotham Bold"/>
                <a:ea typeface="Gotham Bold"/>
                <a:cs typeface="Gotham Bold"/>
                <a:sym typeface="Gotham Bold"/>
              </a:rPr>
              <a:t>Testing (Penerapan)</a:t>
            </a:r>
          </a:p>
        </p:txBody>
      </p:sp>
      <p:sp>
        <p:nvSpPr>
          <p:cNvPr id="29" name="TextBox 29"/>
          <p:cNvSpPr txBox="1"/>
          <p:nvPr/>
        </p:nvSpPr>
        <p:spPr>
          <a:xfrm>
            <a:off x="5434752" y="7116747"/>
            <a:ext cx="11207885" cy="513429"/>
          </a:xfrm>
          <a:prstGeom prst="rect">
            <a:avLst/>
          </a:prstGeom>
        </p:spPr>
        <p:txBody>
          <a:bodyPr lIns="0" tIns="0" rIns="0" bIns="0" rtlCol="0" anchor="t">
            <a:spAutoFit/>
          </a:bodyPr>
          <a:lstStyle/>
          <a:p>
            <a:pPr marL="0" lvl="0" indent="0" algn="l">
              <a:lnSpc>
                <a:spcPts val="4250"/>
              </a:lnSpc>
              <a:spcBef>
                <a:spcPct val="0"/>
              </a:spcBef>
            </a:pPr>
            <a:r>
              <a:rPr lang="en-US" sz="3036" b="1">
                <a:solidFill>
                  <a:srgbClr val="5F6F52"/>
                </a:solidFill>
                <a:latin typeface="Gotham Bold"/>
                <a:ea typeface="Gotham Bold"/>
                <a:cs typeface="Gotham Bold"/>
                <a:sym typeface="Gotham Bold"/>
              </a:rPr>
              <a:t>Maintenance (Pemeliharaan)</a:t>
            </a:r>
          </a:p>
        </p:txBody>
      </p:sp>
      <p:sp>
        <p:nvSpPr>
          <p:cNvPr id="30" name="TextBox 30"/>
          <p:cNvSpPr txBox="1"/>
          <p:nvPr/>
        </p:nvSpPr>
        <p:spPr>
          <a:xfrm>
            <a:off x="5434752" y="743411"/>
            <a:ext cx="11207885" cy="513429"/>
          </a:xfrm>
          <a:prstGeom prst="rect">
            <a:avLst/>
          </a:prstGeom>
        </p:spPr>
        <p:txBody>
          <a:bodyPr lIns="0" tIns="0" rIns="0" bIns="0" rtlCol="0" anchor="t">
            <a:spAutoFit/>
          </a:bodyPr>
          <a:lstStyle/>
          <a:p>
            <a:pPr marL="0" lvl="0" indent="0" algn="l">
              <a:lnSpc>
                <a:spcPts val="4250"/>
              </a:lnSpc>
              <a:spcBef>
                <a:spcPct val="0"/>
              </a:spcBef>
            </a:pPr>
            <a:r>
              <a:rPr lang="en-US" sz="3036" b="1">
                <a:solidFill>
                  <a:srgbClr val="5F6F52"/>
                </a:solidFill>
                <a:latin typeface="Gotham Bold"/>
                <a:ea typeface="Gotham Bold"/>
                <a:cs typeface="Gotham Bold"/>
                <a:sym typeface="Gotham Bold"/>
              </a:rPr>
              <a:t>Implementation System (Penerapan Sistem)</a:t>
            </a:r>
          </a:p>
        </p:txBody>
      </p:sp>
      <p:sp>
        <p:nvSpPr>
          <p:cNvPr id="31" name="TextBox 31"/>
          <p:cNvSpPr txBox="1"/>
          <p:nvPr/>
        </p:nvSpPr>
        <p:spPr>
          <a:xfrm>
            <a:off x="5434752" y="1341849"/>
            <a:ext cx="11524651" cy="1934845"/>
          </a:xfrm>
          <a:prstGeom prst="rect">
            <a:avLst/>
          </a:prstGeom>
        </p:spPr>
        <p:txBody>
          <a:bodyPr lIns="0" tIns="0" rIns="0" bIns="0" rtlCol="0" anchor="t">
            <a:spAutoFit/>
          </a:bodyPr>
          <a:lstStyle/>
          <a:p>
            <a:pPr algn="l">
              <a:lnSpc>
                <a:spcPts val="3079"/>
              </a:lnSpc>
            </a:pPr>
            <a:r>
              <a:rPr lang="en-US" sz="2199">
                <a:solidFill>
                  <a:srgbClr val="5F6F52"/>
                </a:solidFill>
                <a:latin typeface="Gotham"/>
                <a:ea typeface="Gotham"/>
                <a:cs typeface="Gotham"/>
                <a:sym typeface="Gotham"/>
              </a:rPr>
              <a:t> Setalah itu di tahap ini. Maka penerapan Sistem dilakukan. Ditahap ini dilakukan Pengcodingan, dan pembuatan aplikasi berdasarkan Analysis System, dan Desain System. Hasilnya Aplikasi telah dibuat sesuai dengan Analysis System, Desain System. Menggunakan Python.</a:t>
            </a:r>
          </a:p>
          <a:p>
            <a:pPr marL="0" lvl="0" indent="0" algn="l">
              <a:lnSpc>
                <a:spcPts val="3079"/>
              </a:lnSpc>
              <a:spcBef>
                <a:spcPct val="0"/>
              </a:spcBef>
            </a:pPr>
            <a:endParaRPr lang="en-US" sz="2199">
              <a:solidFill>
                <a:srgbClr val="5F6F52"/>
              </a:solidFill>
              <a:latin typeface="Gotham"/>
              <a:ea typeface="Gotham"/>
              <a:cs typeface="Gotham"/>
              <a:sym typeface="Gotha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grpSp>
        <p:nvGrpSpPr>
          <p:cNvPr id="2" name="Group 2"/>
          <p:cNvGrpSpPr/>
          <p:nvPr/>
        </p:nvGrpSpPr>
        <p:grpSpPr>
          <a:xfrm>
            <a:off x="7918385" y="-275746"/>
            <a:ext cx="10540985" cy="10688023"/>
            <a:chOff x="0" y="0"/>
            <a:chExt cx="2776226" cy="2814953"/>
          </a:xfrm>
        </p:grpSpPr>
        <p:sp>
          <p:nvSpPr>
            <p:cNvPr id="3" name="Freeform 3"/>
            <p:cNvSpPr/>
            <p:nvPr/>
          </p:nvSpPr>
          <p:spPr>
            <a:xfrm>
              <a:off x="0" y="0"/>
              <a:ext cx="2776226" cy="2814953"/>
            </a:xfrm>
            <a:custGeom>
              <a:avLst/>
              <a:gdLst/>
              <a:ahLst/>
              <a:cxnLst/>
              <a:rect l="l" t="t" r="r" b="b"/>
              <a:pathLst>
                <a:path w="2776226" h="2814953">
                  <a:moveTo>
                    <a:pt x="0" y="0"/>
                  </a:moveTo>
                  <a:lnTo>
                    <a:pt x="2776226" y="0"/>
                  </a:lnTo>
                  <a:lnTo>
                    <a:pt x="2776226" y="2814953"/>
                  </a:lnTo>
                  <a:lnTo>
                    <a:pt x="0" y="2814953"/>
                  </a:lnTo>
                  <a:close/>
                </a:path>
              </a:pathLst>
            </a:custGeom>
            <a:solidFill>
              <a:srgbClr val="D6DAC8"/>
            </a:solidFill>
          </p:spPr>
          <p:txBody>
            <a:bodyPr/>
            <a:lstStyle/>
            <a:p>
              <a:endParaRPr lang="en-US"/>
            </a:p>
          </p:txBody>
        </p:sp>
        <p:sp>
          <p:nvSpPr>
            <p:cNvPr id="4" name="TextBox 4"/>
            <p:cNvSpPr txBox="1"/>
            <p:nvPr/>
          </p:nvSpPr>
          <p:spPr>
            <a:xfrm>
              <a:off x="0" y="-47625"/>
              <a:ext cx="2776226" cy="2862578"/>
            </a:xfrm>
            <a:prstGeom prst="rect">
              <a:avLst/>
            </a:prstGeom>
          </p:spPr>
          <p:txBody>
            <a:bodyPr lIns="50800" tIns="50800" rIns="50800" bIns="50800" rtlCol="0" anchor="ctr"/>
            <a:lstStyle/>
            <a:p>
              <a:pPr algn="ctr">
                <a:lnSpc>
                  <a:spcPts val="3012"/>
                </a:lnSpc>
              </a:pPr>
              <a:endParaRPr/>
            </a:p>
          </p:txBody>
        </p:sp>
      </p:grpSp>
      <p:sp>
        <p:nvSpPr>
          <p:cNvPr id="5" name="Freeform 5"/>
          <p:cNvSpPr/>
          <p:nvPr/>
        </p:nvSpPr>
        <p:spPr>
          <a:xfrm>
            <a:off x="1028700" y="869856"/>
            <a:ext cx="3874644" cy="1025166"/>
          </a:xfrm>
          <a:custGeom>
            <a:avLst/>
            <a:gdLst/>
            <a:ahLst/>
            <a:cxnLst/>
            <a:rect l="l" t="t" r="r" b="b"/>
            <a:pathLst>
              <a:path w="3874644" h="1025166">
                <a:moveTo>
                  <a:pt x="0" y="0"/>
                </a:moveTo>
                <a:lnTo>
                  <a:pt x="3874644" y="0"/>
                </a:lnTo>
                <a:lnTo>
                  <a:pt x="3874644" y="1025166"/>
                </a:lnTo>
                <a:lnTo>
                  <a:pt x="0" y="10251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8376750" y="1051238"/>
            <a:ext cx="9624254" cy="8117849"/>
          </a:xfrm>
          <a:prstGeom prst="rect">
            <a:avLst/>
          </a:prstGeom>
        </p:spPr>
        <p:txBody>
          <a:bodyPr lIns="0" tIns="0" rIns="0" bIns="0" rtlCol="0" anchor="t">
            <a:spAutoFit/>
          </a:bodyPr>
          <a:lstStyle/>
          <a:p>
            <a:pPr algn="just">
              <a:lnSpc>
                <a:spcPts val="4584"/>
              </a:lnSpc>
            </a:pPr>
            <a:r>
              <a:rPr lang="en-US" sz="3274" b="1">
                <a:solidFill>
                  <a:srgbClr val="5F6F52"/>
                </a:solidFill>
                <a:latin typeface="Gotham Bold"/>
                <a:ea typeface="Gotham Bold"/>
                <a:cs typeface="Gotham Bold"/>
                <a:sym typeface="Gotham Bold"/>
              </a:rPr>
              <a:t>Model Waterfall atau biasa disebut dengan model air terjun. adalah sebuah model siklus hidup klasik sistematis dalam mengembangkan sebuah software (atau yang biasa di kenal dengan nama perangkat lunak). Alur pengembangan sistem ini terstruktur dimulai dari perencanaan, analisis, desain, implementasi, pengoperasian dan pemeliharaan.</a:t>
            </a:r>
          </a:p>
          <a:p>
            <a:pPr algn="just">
              <a:lnSpc>
                <a:spcPts val="4584"/>
              </a:lnSpc>
            </a:pPr>
            <a:endParaRPr lang="en-US" sz="3274" b="1">
              <a:solidFill>
                <a:srgbClr val="5F6F52"/>
              </a:solidFill>
              <a:latin typeface="Gotham Bold"/>
              <a:ea typeface="Gotham Bold"/>
              <a:cs typeface="Gotham Bold"/>
              <a:sym typeface="Gotham Bold"/>
            </a:endParaRPr>
          </a:p>
          <a:p>
            <a:pPr marL="0" lvl="0" indent="0" algn="just">
              <a:lnSpc>
                <a:spcPts val="4584"/>
              </a:lnSpc>
            </a:pPr>
            <a:r>
              <a:rPr lang="en-US" sz="3274" b="1">
                <a:solidFill>
                  <a:srgbClr val="5F6F52"/>
                </a:solidFill>
                <a:latin typeface="Gotham Bold"/>
                <a:ea typeface="Gotham Bold"/>
                <a:cs typeface="Gotham Bold"/>
                <a:sym typeface="Gotham Bold"/>
              </a:rPr>
              <a:t>Model Waterfall ini memiliki beberapa langkah-langkah terstruktur dalam mengembangan sistem sehingga menjadi produk yang siap pakai oleh pengguna. </a:t>
            </a:r>
          </a:p>
        </p:txBody>
      </p:sp>
      <p:sp>
        <p:nvSpPr>
          <p:cNvPr id="7" name="TextBox 7"/>
          <p:cNvSpPr txBox="1"/>
          <p:nvPr/>
        </p:nvSpPr>
        <p:spPr>
          <a:xfrm>
            <a:off x="401126" y="4402237"/>
            <a:ext cx="7517258" cy="1322533"/>
          </a:xfrm>
          <a:prstGeom prst="rect">
            <a:avLst/>
          </a:prstGeom>
        </p:spPr>
        <p:txBody>
          <a:bodyPr lIns="0" tIns="0" rIns="0" bIns="0" rtlCol="0" anchor="t">
            <a:spAutoFit/>
          </a:bodyPr>
          <a:lstStyle/>
          <a:p>
            <a:pPr marL="0" lvl="0" indent="0" algn="l">
              <a:lnSpc>
                <a:spcPts val="10448"/>
              </a:lnSpc>
            </a:pPr>
            <a:r>
              <a:rPr lang="en-US" sz="8635">
                <a:solidFill>
                  <a:srgbClr val="5F6F52"/>
                </a:solidFill>
                <a:latin typeface="Sunborn"/>
                <a:ea typeface="Sunborn"/>
                <a:cs typeface="Sunborn"/>
                <a:sym typeface="Sunborn"/>
              </a:rPr>
              <a:t>pseudocode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6DAC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7259300" cy="9258300"/>
            <a:chOff x="0" y="0"/>
            <a:chExt cx="4545659" cy="2438400"/>
          </a:xfrm>
        </p:grpSpPr>
        <p:sp>
          <p:nvSpPr>
            <p:cNvPr id="3" name="Freeform 3"/>
            <p:cNvSpPr/>
            <p:nvPr/>
          </p:nvSpPr>
          <p:spPr>
            <a:xfrm>
              <a:off x="0" y="0"/>
              <a:ext cx="4545659" cy="2438400"/>
            </a:xfrm>
            <a:custGeom>
              <a:avLst/>
              <a:gdLst/>
              <a:ahLst/>
              <a:cxnLst/>
              <a:rect l="l" t="t" r="r" b="b"/>
              <a:pathLst>
                <a:path w="4545659" h="2438400">
                  <a:moveTo>
                    <a:pt x="0" y="0"/>
                  </a:moveTo>
                  <a:lnTo>
                    <a:pt x="4545659" y="0"/>
                  </a:lnTo>
                  <a:lnTo>
                    <a:pt x="4545659" y="2438400"/>
                  </a:lnTo>
                  <a:lnTo>
                    <a:pt x="0" y="2438400"/>
                  </a:lnTo>
                  <a:close/>
                </a:path>
              </a:pathLst>
            </a:custGeom>
            <a:solidFill>
              <a:srgbClr val="F6EDDD"/>
            </a:solidFill>
          </p:spPr>
          <p:txBody>
            <a:bodyPr/>
            <a:lstStyle/>
            <a:p>
              <a:endParaRPr lang="en-US"/>
            </a:p>
          </p:txBody>
        </p:sp>
        <p:sp>
          <p:nvSpPr>
            <p:cNvPr id="4" name="TextBox 4"/>
            <p:cNvSpPr txBox="1"/>
            <p:nvPr/>
          </p:nvSpPr>
          <p:spPr>
            <a:xfrm>
              <a:off x="0" y="-47625"/>
              <a:ext cx="4545659" cy="2486025"/>
            </a:xfrm>
            <a:prstGeom prst="rect">
              <a:avLst/>
            </a:prstGeom>
          </p:spPr>
          <p:txBody>
            <a:bodyPr lIns="50800" tIns="50800" rIns="50800" bIns="50800" rtlCol="0" anchor="ctr"/>
            <a:lstStyle/>
            <a:p>
              <a:pPr algn="ctr">
                <a:lnSpc>
                  <a:spcPts val="3012"/>
                </a:lnSpc>
              </a:pPr>
              <a:endParaRPr/>
            </a:p>
          </p:txBody>
        </p:sp>
      </p:grpSp>
      <p:sp>
        <p:nvSpPr>
          <p:cNvPr id="5" name="TextBox 5"/>
          <p:cNvSpPr txBox="1"/>
          <p:nvPr/>
        </p:nvSpPr>
        <p:spPr>
          <a:xfrm>
            <a:off x="1241961" y="3462407"/>
            <a:ext cx="15591214" cy="2323962"/>
          </a:xfrm>
          <a:prstGeom prst="rect">
            <a:avLst/>
          </a:prstGeom>
        </p:spPr>
        <p:txBody>
          <a:bodyPr lIns="0" tIns="0" rIns="0" bIns="0" rtlCol="0" anchor="t">
            <a:spAutoFit/>
          </a:bodyPr>
          <a:lstStyle/>
          <a:p>
            <a:pPr algn="ctr">
              <a:lnSpc>
                <a:spcPts val="9206"/>
              </a:lnSpc>
            </a:pPr>
            <a:r>
              <a:rPr lang="en-US" sz="7608">
                <a:solidFill>
                  <a:srgbClr val="5F6F52"/>
                </a:solidFill>
                <a:latin typeface="Sunborn"/>
                <a:ea typeface="Sunborn"/>
                <a:cs typeface="Sunborn"/>
                <a:sym typeface="Sunborn"/>
              </a:rPr>
              <a:t>implementasi pseudocode</a:t>
            </a:r>
          </a:p>
          <a:p>
            <a:pPr marL="0" lvl="0" indent="0" algn="ctr">
              <a:lnSpc>
                <a:spcPts val="9206"/>
              </a:lnSpc>
            </a:pPr>
            <a:r>
              <a:rPr lang="en-US" sz="7608">
                <a:solidFill>
                  <a:srgbClr val="5F6F52"/>
                </a:solidFill>
                <a:latin typeface="Sunborn"/>
                <a:ea typeface="Sunborn"/>
                <a:cs typeface="Sunborn"/>
                <a:sym typeface="Sunborn"/>
              </a:rPr>
              <a:t>design pattern</a:t>
            </a:r>
          </a:p>
        </p:txBody>
      </p:sp>
      <p:sp>
        <p:nvSpPr>
          <p:cNvPr id="6" name="Freeform 6"/>
          <p:cNvSpPr/>
          <p:nvPr/>
        </p:nvSpPr>
        <p:spPr>
          <a:xfrm rot="5400000" flipV="1">
            <a:off x="6839200" y="5743575"/>
            <a:ext cx="502743" cy="1142598"/>
          </a:xfrm>
          <a:custGeom>
            <a:avLst/>
            <a:gdLst/>
            <a:ahLst/>
            <a:cxnLst/>
            <a:rect l="l" t="t" r="r" b="b"/>
            <a:pathLst>
              <a:path w="502743" h="1142598">
                <a:moveTo>
                  <a:pt x="0" y="1142598"/>
                </a:moveTo>
                <a:lnTo>
                  <a:pt x="502743" y="1142598"/>
                </a:lnTo>
                <a:lnTo>
                  <a:pt x="502743" y="0"/>
                </a:lnTo>
                <a:lnTo>
                  <a:pt x="0" y="0"/>
                </a:lnTo>
                <a:lnTo>
                  <a:pt x="0" y="114259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flipV="1">
            <a:off x="8867887" y="5743575"/>
            <a:ext cx="502743" cy="1142598"/>
          </a:xfrm>
          <a:custGeom>
            <a:avLst/>
            <a:gdLst/>
            <a:ahLst/>
            <a:cxnLst/>
            <a:rect l="l" t="t" r="r" b="b"/>
            <a:pathLst>
              <a:path w="502743" h="1142598">
                <a:moveTo>
                  <a:pt x="0" y="1142598"/>
                </a:moveTo>
                <a:lnTo>
                  <a:pt x="502743" y="1142598"/>
                </a:lnTo>
                <a:lnTo>
                  <a:pt x="502743" y="0"/>
                </a:lnTo>
                <a:lnTo>
                  <a:pt x="0" y="0"/>
                </a:lnTo>
                <a:lnTo>
                  <a:pt x="0" y="114259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rot="5400000" flipH="1" flipV="1">
            <a:off x="7888670" y="5743575"/>
            <a:ext cx="502743" cy="1142598"/>
          </a:xfrm>
          <a:custGeom>
            <a:avLst/>
            <a:gdLst/>
            <a:ahLst/>
            <a:cxnLst/>
            <a:rect l="l" t="t" r="r" b="b"/>
            <a:pathLst>
              <a:path w="502743" h="1142598">
                <a:moveTo>
                  <a:pt x="502743" y="1142598"/>
                </a:moveTo>
                <a:lnTo>
                  <a:pt x="0" y="1142598"/>
                </a:lnTo>
                <a:lnTo>
                  <a:pt x="0" y="0"/>
                </a:lnTo>
                <a:lnTo>
                  <a:pt x="502743" y="0"/>
                </a:lnTo>
                <a:lnTo>
                  <a:pt x="502743" y="114259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flipH="1" flipV="1">
            <a:off x="9917357" y="5743575"/>
            <a:ext cx="502743" cy="1142598"/>
          </a:xfrm>
          <a:custGeom>
            <a:avLst/>
            <a:gdLst/>
            <a:ahLst/>
            <a:cxnLst/>
            <a:rect l="l" t="t" r="r" b="b"/>
            <a:pathLst>
              <a:path w="502743" h="1142598">
                <a:moveTo>
                  <a:pt x="502743" y="1142598"/>
                </a:moveTo>
                <a:lnTo>
                  <a:pt x="0" y="1142598"/>
                </a:lnTo>
                <a:lnTo>
                  <a:pt x="0" y="0"/>
                </a:lnTo>
                <a:lnTo>
                  <a:pt x="502743" y="0"/>
                </a:lnTo>
                <a:lnTo>
                  <a:pt x="502743" y="1142598"/>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0" name="Group 10"/>
          <p:cNvGrpSpPr/>
          <p:nvPr/>
        </p:nvGrpSpPr>
        <p:grpSpPr>
          <a:xfrm>
            <a:off x="6437582" y="2394299"/>
            <a:ext cx="4220755" cy="502743"/>
            <a:chOff x="0" y="0"/>
            <a:chExt cx="5627673" cy="670324"/>
          </a:xfrm>
        </p:grpSpPr>
        <p:sp>
          <p:nvSpPr>
            <p:cNvPr id="11" name="Freeform 11"/>
            <p:cNvSpPr/>
            <p:nvPr/>
          </p:nvSpPr>
          <p:spPr>
            <a:xfrm rot="5400000" flipV="1">
              <a:off x="426570" y="-426570"/>
              <a:ext cx="670324" cy="1523464"/>
            </a:xfrm>
            <a:custGeom>
              <a:avLst/>
              <a:gdLst/>
              <a:ahLst/>
              <a:cxnLst/>
              <a:rect l="l" t="t" r="r" b="b"/>
              <a:pathLst>
                <a:path w="670324" h="1523464">
                  <a:moveTo>
                    <a:pt x="0" y="1523464"/>
                  </a:moveTo>
                  <a:lnTo>
                    <a:pt x="670324" y="1523464"/>
                  </a:lnTo>
                  <a:lnTo>
                    <a:pt x="670324" y="0"/>
                  </a:lnTo>
                  <a:lnTo>
                    <a:pt x="0" y="0"/>
                  </a:lnTo>
                  <a:lnTo>
                    <a:pt x="0" y="152346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rot="5400000" flipV="1">
              <a:off x="3131486" y="-426570"/>
              <a:ext cx="670324" cy="1523464"/>
            </a:xfrm>
            <a:custGeom>
              <a:avLst/>
              <a:gdLst/>
              <a:ahLst/>
              <a:cxnLst/>
              <a:rect l="l" t="t" r="r" b="b"/>
              <a:pathLst>
                <a:path w="670324" h="1523464">
                  <a:moveTo>
                    <a:pt x="0" y="1523464"/>
                  </a:moveTo>
                  <a:lnTo>
                    <a:pt x="670324" y="1523464"/>
                  </a:lnTo>
                  <a:lnTo>
                    <a:pt x="670324" y="0"/>
                  </a:lnTo>
                  <a:lnTo>
                    <a:pt x="0" y="0"/>
                  </a:lnTo>
                  <a:lnTo>
                    <a:pt x="0" y="152346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rot="5400000" flipH="1" flipV="1">
              <a:off x="1825863" y="-426570"/>
              <a:ext cx="670324" cy="1523464"/>
            </a:xfrm>
            <a:custGeom>
              <a:avLst/>
              <a:gdLst/>
              <a:ahLst/>
              <a:cxnLst/>
              <a:rect l="l" t="t" r="r" b="b"/>
              <a:pathLst>
                <a:path w="670324" h="1523464">
                  <a:moveTo>
                    <a:pt x="670324" y="1523464"/>
                  </a:moveTo>
                  <a:lnTo>
                    <a:pt x="0" y="1523464"/>
                  </a:lnTo>
                  <a:lnTo>
                    <a:pt x="0" y="0"/>
                  </a:lnTo>
                  <a:lnTo>
                    <a:pt x="670324" y="0"/>
                  </a:lnTo>
                  <a:lnTo>
                    <a:pt x="670324" y="152346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rot="5400000" flipH="1" flipV="1">
              <a:off x="4530779" y="-426570"/>
              <a:ext cx="670324" cy="1523464"/>
            </a:xfrm>
            <a:custGeom>
              <a:avLst/>
              <a:gdLst/>
              <a:ahLst/>
              <a:cxnLst/>
              <a:rect l="l" t="t" r="r" b="b"/>
              <a:pathLst>
                <a:path w="670324" h="1523464">
                  <a:moveTo>
                    <a:pt x="670324" y="1523464"/>
                  </a:moveTo>
                  <a:lnTo>
                    <a:pt x="0" y="1523464"/>
                  </a:lnTo>
                  <a:lnTo>
                    <a:pt x="0" y="0"/>
                  </a:lnTo>
                  <a:lnTo>
                    <a:pt x="670324" y="0"/>
                  </a:lnTo>
                  <a:lnTo>
                    <a:pt x="670324" y="152346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6DAC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6EDDD"/>
            </a:solidFill>
          </p:spPr>
          <p:txBody>
            <a:bodyPr/>
            <a:lstStyle/>
            <a:p>
              <a:endParaRPr 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3012"/>
                </a:lnSpc>
              </a:pPr>
              <a:endParaRPr/>
            </a:p>
          </p:txBody>
        </p:sp>
      </p:grpSp>
      <p:sp>
        <p:nvSpPr>
          <p:cNvPr id="5" name="Freeform 5"/>
          <p:cNvSpPr/>
          <p:nvPr/>
        </p:nvSpPr>
        <p:spPr>
          <a:xfrm>
            <a:off x="6324600" y="2985995"/>
            <a:ext cx="6730691" cy="6655164"/>
          </a:xfrm>
          <a:custGeom>
            <a:avLst/>
            <a:gdLst/>
            <a:ahLst/>
            <a:cxnLst/>
            <a:rect l="l" t="t" r="r" b="b"/>
            <a:pathLst>
              <a:path w="7822581" h="7734802">
                <a:moveTo>
                  <a:pt x="0" y="0"/>
                </a:moveTo>
                <a:lnTo>
                  <a:pt x="7822580" y="0"/>
                </a:lnTo>
                <a:lnTo>
                  <a:pt x="7822580" y="7734802"/>
                </a:lnTo>
                <a:lnTo>
                  <a:pt x="0" y="7734802"/>
                </a:lnTo>
                <a:lnTo>
                  <a:pt x="0" y="0"/>
                </a:lnTo>
                <a:close/>
              </a:path>
            </a:pathLst>
          </a:custGeom>
          <a:blipFill>
            <a:blip r:embed="rId2"/>
            <a:stretch>
              <a:fillRect t="-233"/>
            </a:stretch>
          </a:blipFill>
        </p:spPr>
        <p:txBody>
          <a:bodyPr/>
          <a:lstStyle/>
          <a:p>
            <a:endParaRPr lang="en-US"/>
          </a:p>
        </p:txBody>
      </p:sp>
      <p:sp>
        <p:nvSpPr>
          <p:cNvPr id="6" name="TextBox 6"/>
          <p:cNvSpPr txBox="1"/>
          <p:nvPr/>
        </p:nvSpPr>
        <p:spPr>
          <a:xfrm>
            <a:off x="634246" y="247211"/>
            <a:ext cx="18039542" cy="1029578"/>
          </a:xfrm>
          <a:prstGeom prst="rect">
            <a:avLst/>
          </a:prstGeom>
        </p:spPr>
        <p:txBody>
          <a:bodyPr lIns="0" tIns="0" rIns="0" bIns="0" rtlCol="0" anchor="t">
            <a:spAutoFit/>
          </a:bodyPr>
          <a:lstStyle/>
          <a:p>
            <a:pPr marL="0" lvl="0" indent="0" algn="ctr">
              <a:lnSpc>
                <a:spcPts val="8238"/>
              </a:lnSpc>
            </a:pPr>
            <a:r>
              <a:rPr lang="en-US" sz="6808">
                <a:solidFill>
                  <a:srgbClr val="5F6F52"/>
                </a:solidFill>
                <a:latin typeface="Sunborn"/>
                <a:ea typeface="Sunborn"/>
                <a:cs typeface="Sunborn"/>
                <a:sym typeface="Sunborn"/>
              </a:rPr>
              <a:t>creational pattern (factory)</a:t>
            </a:r>
          </a:p>
        </p:txBody>
      </p:sp>
      <p:sp>
        <p:nvSpPr>
          <p:cNvPr id="7" name="TextBox 7"/>
          <p:cNvSpPr txBox="1"/>
          <p:nvPr/>
        </p:nvSpPr>
        <p:spPr>
          <a:xfrm>
            <a:off x="3739693" y="1229164"/>
            <a:ext cx="10808614" cy="1515736"/>
          </a:xfrm>
          <a:prstGeom prst="rect">
            <a:avLst/>
          </a:prstGeom>
        </p:spPr>
        <p:txBody>
          <a:bodyPr lIns="0" tIns="0" rIns="0" bIns="0" rtlCol="0" anchor="t">
            <a:spAutoFit/>
          </a:bodyPr>
          <a:lstStyle/>
          <a:p>
            <a:pPr algn="ctr">
              <a:lnSpc>
                <a:spcPts val="3012"/>
              </a:lnSpc>
              <a:spcBef>
                <a:spcPct val="0"/>
              </a:spcBef>
            </a:pPr>
            <a:r>
              <a:rPr lang="en-US" sz="2400" b="0" i="0" dirty="0">
                <a:effectLst/>
                <a:latin typeface="Segoe WPC"/>
              </a:rPr>
              <a:t>Factory Pattern </a:t>
            </a:r>
            <a:r>
              <a:rPr lang="en-US" sz="2400" b="0" i="0" dirty="0" err="1">
                <a:effectLst/>
                <a:latin typeface="Segoe WPC"/>
              </a:rPr>
              <a:t>digunakan</a:t>
            </a:r>
            <a:r>
              <a:rPr lang="en-US" sz="2400" b="0" i="0" dirty="0">
                <a:effectLst/>
                <a:latin typeface="Segoe WPC"/>
              </a:rPr>
              <a:t> untuk </a:t>
            </a:r>
            <a:r>
              <a:rPr lang="en-US" sz="2400" b="0" i="0" dirty="0" err="1">
                <a:effectLst/>
                <a:latin typeface="Segoe WPC"/>
              </a:rPr>
              <a:t>membuat</a:t>
            </a:r>
            <a:r>
              <a:rPr lang="en-US" sz="2400" b="0" i="0" dirty="0">
                <a:effectLst/>
                <a:latin typeface="Segoe WPC"/>
              </a:rPr>
              <a:t> </a:t>
            </a:r>
            <a:r>
              <a:rPr lang="en-US" sz="2400" b="0" i="0" dirty="0" err="1">
                <a:effectLst/>
                <a:latin typeface="Segoe WPC"/>
              </a:rPr>
              <a:t>objek</a:t>
            </a:r>
            <a:r>
              <a:rPr lang="en-US" sz="2400" b="0" i="0" dirty="0">
                <a:effectLst/>
                <a:latin typeface="Segoe WPC"/>
              </a:rPr>
              <a:t> </a:t>
            </a:r>
            <a:r>
              <a:rPr lang="en-US" sz="2400" b="0" i="0" dirty="0" err="1">
                <a:effectLst/>
                <a:latin typeface="Segoe WPC"/>
              </a:rPr>
              <a:t>tanpa</a:t>
            </a:r>
            <a:r>
              <a:rPr lang="en-US" sz="2400" b="0" i="0" dirty="0">
                <a:effectLst/>
                <a:latin typeface="Segoe WPC"/>
              </a:rPr>
              <a:t> </a:t>
            </a:r>
            <a:r>
              <a:rPr lang="en-US" sz="2400" b="0" i="0" dirty="0" err="1">
                <a:effectLst/>
                <a:latin typeface="Segoe WPC"/>
              </a:rPr>
              <a:t>harus</a:t>
            </a:r>
            <a:r>
              <a:rPr lang="en-US" sz="2400" b="0" i="0" dirty="0">
                <a:effectLst/>
                <a:latin typeface="Segoe WPC"/>
              </a:rPr>
              <a:t> </a:t>
            </a:r>
            <a:r>
              <a:rPr lang="en-US" sz="2400" b="0" i="0" dirty="0" err="1">
                <a:effectLst/>
                <a:latin typeface="Segoe WPC"/>
              </a:rPr>
              <a:t>menentukan</a:t>
            </a:r>
            <a:r>
              <a:rPr lang="en-US" sz="2400" b="0" i="0" dirty="0">
                <a:effectLst/>
                <a:latin typeface="Segoe WPC"/>
              </a:rPr>
              <a:t> kelas yang </a:t>
            </a:r>
            <a:r>
              <a:rPr lang="en-US" sz="2400" b="0" i="0" dirty="0" err="1">
                <a:effectLst/>
                <a:latin typeface="Segoe WPC"/>
              </a:rPr>
              <a:t>tepat</a:t>
            </a:r>
            <a:r>
              <a:rPr lang="en-US" sz="2400" b="0" i="0" dirty="0">
                <a:effectLst/>
                <a:latin typeface="Segoe WPC"/>
              </a:rPr>
              <a:t> </a:t>
            </a:r>
            <a:r>
              <a:rPr lang="en-US" sz="2400" b="0" i="0" dirty="0" err="1">
                <a:effectLst/>
                <a:latin typeface="Segoe WPC"/>
              </a:rPr>
              <a:t>dari</a:t>
            </a:r>
            <a:r>
              <a:rPr lang="en-US" sz="2400" b="0" i="0" dirty="0">
                <a:effectLst/>
                <a:latin typeface="Segoe WPC"/>
              </a:rPr>
              <a:t> </a:t>
            </a:r>
            <a:r>
              <a:rPr lang="en-US" sz="2400" b="0" i="0" dirty="0" err="1">
                <a:effectLst/>
                <a:latin typeface="Segoe WPC"/>
              </a:rPr>
              <a:t>objek</a:t>
            </a:r>
            <a:r>
              <a:rPr lang="en-US" sz="2400" b="0" i="0" dirty="0">
                <a:effectLst/>
                <a:latin typeface="Segoe WPC"/>
              </a:rPr>
              <a:t> yang </a:t>
            </a:r>
            <a:r>
              <a:rPr lang="en-US" sz="2400" b="0" i="0" dirty="0" err="1">
                <a:effectLst/>
                <a:latin typeface="Segoe WPC"/>
              </a:rPr>
              <a:t>akan</a:t>
            </a:r>
            <a:r>
              <a:rPr lang="en-US" sz="2400" b="0" i="0" dirty="0">
                <a:effectLst/>
                <a:latin typeface="Segoe WPC"/>
              </a:rPr>
              <a:t> </a:t>
            </a:r>
            <a:r>
              <a:rPr lang="en-US" sz="2400" b="0" i="0" dirty="0" err="1">
                <a:effectLst/>
                <a:latin typeface="Segoe WPC"/>
              </a:rPr>
              <a:t>dibuat</a:t>
            </a:r>
            <a:r>
              <a:rPr lang="en-US" sz="2400" b="0" i="0" dirty="0">
                <a:effectLst/>
                <a:latin typeface="Segoe WPC"/>
              </a:rPr>
              <a:t>. </a:t>
            </a:r>
            <a:r>
              <a:rPr lang="en-US" sz="2400" b="0" i="0" dirty="0" err="1">
                <a:effectLst/>
                <a:latin typeface="Segoe WPC"/>
              </a:rPr>
              <a:t>Dalam</a:t>
            </a:r>
            <a:r>
              <a:rPr lang="en-US" sz="2400" b="0" i="0" dirty="0">
                <a:effectLst/>
                <a:latin typeface="Segoe WPC"/>
              </a:rPr>
              <a:t> </a:t>
            </a:r>
            <a:r>
              <a:rPr lang="en-US" sz="2400" b="0" i="0" dirty="0" err="1">
                <a:effectLst/>
                <a:latin typeface="Segoe WPC"/>
              </a:rPr>
              <a:t>konteks</a:t>
            </a:r>
            <a:r>
              <a:rPr lang="en-US" sz="2400" b="0" i="0" dirty="0">
                <a:effectLst/>
                <a:latin typeface="Segoe WPC"/>
              </a:rPr>
              <a:t> project kami, Factory Pattern </a:t>
            </a:r>
            <a:r>
              <a:rPr lang="en-US" sz="2400" b="0" i="0" dirty="0" err="1">
                <a:effectLst/>
                <a:latin typeface="Segoe WPC"/>
              </a:rPr>
              <a:t>dapat</a:t>
            </a:r>
            <a:r>
              <a:rPr lang="en-US" sz="2400" b="0" i="0" dirty="0">
                <a:effectLst/>
                <a:latin typeface="Segoe WPC"/>
              </a:rPr>
              <a:t> </a:t>
            </a:r>
            <a:r>
              <a:rPr lang="en-US" sz="2400" b="0" i="0" dirty="0" err="1">
                <a:effectLst/>
                <a:latin typeface="Segoe WPC"/>
              </a:rPr>
              <a:t>digunakan</a:t>
            </a:r>
            <a:r>
              <a:rPr lang="en-US" sz="2400" b="0" i="0" dirty="0">
                <a:effectLst/>
                <a:latin typeface="Segoe WPC"/>
              </a:rPr>
              <a:t> untuk </a:t>
            </a:r>
            <a:r>
              <a:rPr lang="en-US" sz="2400" b="0" i="0" dirty="0" err="1">
                <a:effectLst/>
                <a:latin typeface="Segoe WPC"/>
              </a:rPr>
              <a:t>membuat</a:t>
            </a:r>
            <a:r>
              <a:rPr lang="en-US" sz="2400" b="0" i="0" dirty="0">
                <a:effectLst/>
                <a:latin typeface="Segoe WPC"/>
              </a:rPr>
              <a:t> instance </a:t>
            </a:r>
            <a:r>
              <a:rPr lang="en-US" sz="2400" b="0" i="0" dirty="0" err="1">
                <a:effectLst/>
                <a:latin typeface="Segoe WPC"/>
              </a:rPr>
              <a:t>dari</a:t>
            </a:r>
            <a:r>
              <a:rPr lang="en-US" sz="2400" b="0" i="0" dirty="0">
                <a:effectLst/>
                <a:latin typeface="Segoe WPC"/>
              </a:rPr>
              <a:t> </a:t>
            </a:r>
            <a:r>
              <a:rPr lang="en-US" sz="2400" b="0" i="0" dirty="0" err="1">
                <a:effectLst/>
                <a:latin typeface="Segoe WPC"/>
              </a:rPr>
              <a:t>berbagai</a:t>
            </a:r>
            <a:r>
              <a:rPr lang="en-US" sz="2400" b="0" i="0" dirty="0">
                <a:effectLst/>
                <a:latin typeface="Segoe WPC"/>
              </a:rPr>
              <a:t> </a:t>
            </a:r>
            <a:r>
              <a:rPr lang="en-US" sz="2400" b="0" i="0" dirty="0" err="1">
                <a:effectLst/>
                <a:latin typeface="Segoe WPC"/>
              </a:rPr>
              <a:t>layanan</a:t>
            </a:r>
            <a:r>
              <a:rPr lang="en-US" sz="2400" b="0" i="0" dirty="0">
                <a:effectLst/>
                <a:latin typeface="Segoe WPC"/>
              </a:rPr>
              <a:t> Firebase (</a:t>
            </a:r>
            <a:r>
              <a:rPr lang="en-US" sz="2400" b="0" i="0" dirty="0" err="1">
                <a:effectLst/>
                <a:latin typeface="Segoe WPC"/>
              </a:rPr>
              <a:t>Firestore</a:t>
            </a:r>
            <a:r>
              <a:rPr lang="en-US" sz="2400" b="0" i="0" dirty="0">
                <a:effectLst/>
                <a:latin typeface="Segoe WPC"/>
              </a:rPr>
              <a:t>, Storage, </a:t>
            </a:r>
            <a:r>
              <a:rPr lang="en-US" sz="2400" b="0" i="0" dirty="0" err="1">
                <a:effectLst/>
                <a:latin typeface="Segoe WPC"/>
              </a:rPr>
              <a:t>dll</a:t>
            </a:r>
            <a:r>
              <a:rPr lang="en-US" sz="2400" b="0" i="0" dirty="0">
                <a:effectLst/>
                <a:latin typeface="Segoe WPC"/>
              </a:rPr>
              <a:t>).</a:t>
            </a:r>
            <a:endParaRPr lang="en-US" sz="2151" dirty="0">
              <a:latin typeface="Gotham"/>
              <a:ea typeface="Gotham"/>
              <a:cs typeface="Gotham"/>
              <a:sym typeface="Gotha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6DAC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6EDDD"/>
            </a:solidFill>
          </p:spPr>
          <p:txBody>
            <a:bodyPr/>
            <a:lstStyle/>
            <a:p>
              <a:endParaRPr 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3012"/>
                </a:lnSpc>
              </a:pPr>
              <a:endParaRPr/>
            </a:p>
          </p:txBody>
        </p:sp>
      </p:grpSp>
      <p:sp>
        <p:nvSpPr>
          <p:cNvPr id="5" name="Freeform 5"/>
          <p:cNvSpPr/>
          <p:nvPr/>
        </p:nvSpPr>
        <p:spPr>
          <a:xfrm>
            <a:off x="3962400" y="3238500"/>
            <a:ext cx="10624896" cy="5471028"/>
          </a:xfrm>
          <a:custGeom>
            <a:avLst/>
            <a:gdLst/>
            <a:ahLst/>
            <a:cxnLst/>
            <a:rect l="l" t="t" r="r" b="b"/>
            <a:pathLst>
              <a:path w="10624896" h="5471028">
                <a:moveTo>
                  <a:pt x="0" y="0"/>
                </a:moveTo>
                <a:lnTo>
                  <a:pt x="10624896" y="0"/>
                </a:lnTo>
                <a:lnTo>
                  <a:pt x="10624896" y="5471028"/>
                </a:lnTo>
                <a:lnTo>
                  <a:pt x="0" y="5471028"/>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2308358" y="230568"/>
            <a:ext cx="14611095" cy="1029578"/>
          </a:xfrm>
          <a:prstGeom prst="rect">
            <a:avLst/>
          </a:prstGeom>
        </p:spPr>
        <p:txBody>
          <a:bodyPr lIns="0" tIns="0" rIns="0" bIns="0" rtlCol="0" anchor="t">
            <a:spAutoFit/>
          </a:bodyPr>
          <a:lstStyle/>
          <a:p>
            <a:pPr marL="0" lvl="0" indent="0" algn="ctr">
              <a:lnSpc>
                <a:spcPts val="8238"/>
              </a:lnSpc>
            </a:pPr>
            <a:r>
              <a:rPr lang="en-US" sz="6808">
                <a:solidFill>
                  <a:srgbClr val="5F6F52"/>
                </a:solidFill>
                <a:latin typeface="Sunborn"/>
                <a:ea typeface="Sunborn"/>
                <a:cs typeface="Sunborn"/>
                <a:sym typeface="Sunborn"/>
              </a:rPr>
              <a:t>structural pattern (adapter) </a:t>
            </a:r>
          </a:p>
        </p:txBody>
      </p:sp>
      <p:sp>
        <p:nvSpPr>
          <p:cNvPr id="7" name="TextBox 7"/>
          <p:cNvSpPr txBox="1"/>
          <p:nvPr/>
        </p:nvSpPr>
        <p:spPr>
          <a:xfrm>
            <a:off x="4741809" y="1440972"/>
            <a:ext cx="9744191" cy="1515736"/>
          </a:xfrm>
          <a:prstGeom prst="rect">
            <a:avLst/>
          </a:prstGeom>
        </p:spPr>
        <p:txBody>
          <a:bodyPr wrap="square" lIns="0" tIns="0" rIns="0" bIns="0" rtlCol="0" anchor="t">
            <a:spAutoFit/>
          </a:bodyPr>
          <a:lstStyle/>
          <a:p>
            <a:pPr algn="ctr">
              <a:lnSpc>
                <a:spcPts val="3012"/>
              </a:lnSpc>
            </a:pPr>
            <a:r>
              <a:rPr lang="en-US" sz="2400" b="0" i="0" dirty="0" err="1">
                <a:effectLst/>
                <a:latin typeface="Segoe WPC"/>
              </a:rPr>
              <a:t>suatu</a:t>
            </a:r>
            <a:r>
              <a:rPr lang="en-US" sz="2400" b="0" i="0" dirty="0">
                <a:effectLst/>
                <a:latin typeface="Segoe WPC"/>
              </a:rPr>
              <a:t> kelas </a:t>
            </a:r>
            <a:r>
              <a:rPr lang="en-US" sz="2400" b="0" i="0" dirty="0" err="1">
                <a:effectLst/>
                <a:latin typeface="Segoe WPC"/>
              </a:rPr>
              <a:t>menjadi</a:t>
            </a:r>
            <a:r>
              <a:rPr lang="en-US" sz="2400" b="0" i="0" dirty="0">
                <a:effectLst/>
                <a:latin typeface="Segoe WPC"/>
              </a:rPr>
              <a:t> interface yang </a:t>
            </a:r>
            <a:r>
              <a:rPr lang="en-US" sz="2400" b="0" i="0" dirty="0" err="1">
                <a:effectLst/>
                <a:latin typeface="Segoe WPC"/>
              </a:rPr>
              <a:t>diharapkan</a:t>
            </a:r>
            <a:r>
              <a:rPr lang="en-US" sz="2400" b="0" i="0" dirty="0">
                <a:effectLst/>
                <a:latin typeface="Segoe WPC"/>
              </a:rPr>
              <a:t> oleh </a:t>
            </a:r>
            <a:r>
              <a:rPr lang="en-US" sz="2400" b="0" i="0" dirty="0" err="1">
                <a:effectLst/>
                <a:latin typeface="Segoe WPC"/>
              </a:rPr>
              <a:t>klien</a:t>
            </a:r>
            <a:r>
              <a:rPr lang="en-US" sz="2400" b="0" i="0" dirty="0">
                <a:effectLst/>
                <a:latin typeface="Segoe WPC"/>
              </a:rPr>
              <a:t>. </a:t>
            </a:r>
            <a:r>
              <a:rPr lang="en-US" sz="2400" b="0" i="0" dirty="0" err="1">
                <a:effectLst/>
                <a:latin typeface="Segoe WPC"/>
              </a:rPr>
              <a:t>Dalam</a:t>
            </a:r>
            <a:r>
              <a:rPr lang="en-US" sz="2400" b="0" i="0" dirty="0">
                <a:effectLst/>
                <a:latin typeface="Segoe WPC"/>
              </a:rPr>
              <a:t> </a:t>
            </a:r>
            <a:r>
              <a:rPr lang="en-US" sz="2400" b="0" i="0" dirty="0" err="1">
                <a:effectLst/>
                <a:latin typeface="Segoe WPC"/>
              </a:rPr>
              <a:t>implementasi</a:t>
            </a:r>
            <a:r>
              <a:rPr lang="en-US" sz="2400" b="0" i="0" dirty="0">
                <a:effectLst/>
                <a:latin typeface="Segoe WPC"/>
              </a:rPr>
              <a:t> project, Adapter Pattern </a:t>
            </a:r>
            <a:r>
              <a:rPr lang="en-US" sz="2400" b="0" i="0" dirty="0" err="1">
                <a:effectLst/>
                <a:latin typeface="Segoe WPC"/>
              </a:rPr>
              <a:t>dapat</a:t>
            </a:r>
            <a:r>
              <a:rPr lang="en-US" sz="2400" b="0" i="0" dirty="0">
                <a:effectLst/>
                <a:latin typeface="Segoe WPC"/>
              </a:rPr>
              <a:t> </a:t>
            </a:r>
            <a:r>
              <a:rPr lang="en-US" sz="2400" b="0" i="0" dirty="0" err="1">
                <a:effectLst/>
                <a:latin typeface="Segoe WPC"/>
              </a:rPr>
              <a:t>digunakan</a:t>
            </a:r>
            <a:r>
              <a:rPr lang="en-US" sz="2400" b="0" i="0" dirty="0">
                <a:effectLst/>
                <a:latin typeface="Segoe WPC"/>
              </a:rPr>
              <a:t> untuk </a:t>
            </a:r>
            <a:r>
              <a:rPr lang="en-US" sz="2400" b="0" i="0" dirty="0" err="1">
                <a:effectLst/>
                <a:latin typeface="Segoe WPC"/>
              </a:rPr>
              <a:t>mengintegrasikan</a:t>
            </a:r>
            <a:r>
              <a:rPr lang="en-US" sz="2400" b="0" i="0" dirty="0">
                <a:effectLst/>
                <a:latin typeface="Segoe WPC"/>
              </a:rPr>
              <a:t> </a:t>
            </a:r>
            <a:r>
              <a:rPr lang="en-US" sz="2400" b="0" i="0" dirty="0" err="1">
                <a:effectLst/>
                <a:latin typeface="Segoe WPC"/>
              </a:rPr>
              <a:t>layanan</a:t>
            </a:r>
            <a:r>
              <a:rPr lang="en-US" sz="2400" b="0" i="0" dirty="0">
                <a:effectLst/>
                <a:latin typeface="Segoe WPC"/>
              </a:rPr>
              <a:t> </a:t>
            </a:r>
            <a:r>
              <a:rPr lang="en-US" sz="2400" b="0" i="0" dirty="0" err="1">
                <a:effectLst/>
                <a:latin typeface="Segoe WPC"/>
              </a:rPr>
              <a:t>eksternal</a:t>
            </a:r>
            <a:r>
              <a:rPr lang="en-US" sz="2400" b="0" i="0" dirty="0">
                <a:effectLst/>
                <a:latin typeface="Segoe WPC"/>
              </a:rPr>
              <a:t> </a:t>
            </a:r>
            <a:r>
              <a:rPr lang="en-US" sz="2400" b="0" i="0" dirty="0" err="1">
                <a:effectLst/>
                <a:latin typeface="Segoe WPC"/>
              </a:rPr>
              <a:t>seperti</a:t>
            </a:r>
            <a:r>
              <a:rPr lang="en-US" sz="2400" b="0" i="0" dirty="0">
                <a:effectLst/>
                <a:latin typeface="Segoe WPC"/>
              </a:rPr>
              <a:t> </a:t>
            </a:r>
            <a:r>
              <a:rPr lang="en-US" sz="2400" b="0" i="0" dirty="0" err="1">
                <a:effectLst/>
                <a:latin typeface="Segoe WPC"/>
              </a:rPr>
              <a:t>pengiriman</a:t>
            </a:r>
            <a:r>
              <a:rPr lang="en-US" sz="2400" b="0" i="0" dirty="0">
                <a:effectLst/>
                <a:latin typeface="Segoe WPC"/>
              </a:rPr>
              <a:t> email </a:t>
            </a:r>
            <a:r>
              <a:rPr lang="en-US" sz="2400" b="0" i="0" dirty="0" err="1">
                <a:effectLst/>
                <a:latin typeface="Segoe WPC"/>
              </a:rPr>
              <a:t>dengan</a:t>
            </a:r>
            <a:r>
              <a:rPr lang="en-US" sz="2400" b="0" i="0" dirty="0">
                <a:effectLst/>
                <a:latin typeface="Segoe WPC"/>
              </a:rPr>
              <a:t> </a:t>
            </a:r>
            <a:r>
              <a:rPr lang="en-US" sz="2400" b="0" i="0" dirty="0" err="1">
                <a:effectLst/>
                <a:latin typeface="Segoe WPC"/>
              </a:rPr>
              <a:t>antarmuka</a:t>
            </a:r>
            <a:r>
              <a:rPr lang="en-US" sz="2400" b="0" i="0" dirty="0">
                <a:effectLst/>
                <a:latin typeface="Segoe WPC"/>
              </a:rPr>
              <a:t> yang </a:t>
            </a:r>
            <a:r>
              <a:rPr lang="en-US" sz="2400" b="0" i="0" dirty="0" err="1">
                <a:effectLst/>
                <a:latin typeface="Segoe WPC"/>
              </a:rPr>
              <a:t>konsisten</a:t>
            </a:r>
            <a:r>
              <a:rPr lang="en-US" sz="2400" b="0" i="0" dirty="0">
                <a:effectLst/>
                <a:latin typeface="Segoe WPC"/>
              </a:rPr>
              <a:t>.</a:t>
            </a:r>
            <a:endParaRPr lang="en-US" sz="2151" dirty="0">
              <a:latin typeface="Gotham"/>
              <a:ea typeface="Gotham"/>
              <a:cs typeface="Gotham"/>
              <a:sym typeface="Gotham"/>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6DAC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6EDDD"/>
            </a:solidFill>
          </p:spPr>
          <p:txBody>
            <a:bodyPr/>
            <a:lstStyle/>
            <a:p>
              <a:endParaRPr 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3012"/>
                </a:lnSpc>
              </a:pPr>
              <a:endParaRPr/>
            </a:p>
          </p:txBody>
        </p:sp>
      </p:grpSp>
      <p:sp>
        <p:nvSpPr>
          <p:cNvPr id="5" name="Freeform 5"/>
          <p:cNvSpPr/>
          <p:nvPr/>
        </p:nvSpPr>
        <p:spPr>
          <a:xfrm>
            <a:off x="6705600" y="2986674"/>
            <a:ext cx="5525963" cy="7039443"/>
          </a:xfrm>
          <a:custGeom>
            <a:avLst/>
            <a:gdLst/>
            <a:ahLst/>
            <a:cxnLst/>
            <a:rect l="l" t="t" r="r" b="b"/>
            <a:pathLst>
              <a:path w="6668963" h="8495494">
                <a:moveTo>
                  <a:pt x="0" y="0"/>
                </a:moveTo>
                <a:lnTo>
                  <a:pt x="6668964" y="0"/>
                </a:lnTo>
                <a:lnTo>
                  <a:pt x="6668964" y="8495494"/>
                </a:lnTo>
                <a:lnTo>
                  <a:pt x="0" y="8495494"/>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2194558" y="287237"/>
            <a:ext cx="15177781" cy="1029578"/>
          </a:xfrm>
          <a:prstGeom prst="rect">
            <a:avLst/>
          </a:prstGeom>
        </p:spPr>
        <p:txBody>
          <a:bodyPr lIns="0" tIns="0" rIns="0" bIns="0" rtlCol="0" anchor="t">
            <a:spAutoFit/>
          </a:bodyPr>
          <a:lstStyle/>
          <a:p>
            <a:pPr marL="0" lvl="0" indent="0" algn="ctr">
              <a:lnSpc>
                <a:spcPts val="8238"/>
              </a:lnSpc>
            </a:pPr>
            <a:r>
              <a:rPr lang="en-US" sz="6808">
                <a:solidFill>
                  <a:srgbClr val="5F6F52"/>
                </a:solidFill>
                <a:latin typeface="Sunborn"/>
                <a:ea typeface="Sunborn"/>
                <a:cs typeface="Sunborn"/>
                <a:sym typeface="Sunborn"/>
              </a:rPr>
              <a:t>behavioral pattern (observer)</a:t>
            </a:r>
          </a:p>
        </p:txBody>
      </p:sp>
      <p:sp>
        <p:nvSpPr>
          <p:cNvPr id="7" name="TextBox 7"/>
          <p:cNvSpPr txBox="1"/>
          <p:nvPr/>
        </p:nvSpPr>
        <p:spPr>
          <a:xfrm>
            <a:off x="3135392" y="1210055"/>
            <a:ext cx="12017216" cy="1131015"/>
          </a:xfrm>
          <a:prstGeom prst="rect">
            <a:avLst/>
          </a:prstGeom>
        </p:spPr>
        <p:txBody>
          <a:bodyPr lIns="0" tIns="0" rIns="0" bIns="0" rtlCol="0" anchor="t">
            <a:spAutoFit/>
          </a:bodyPr>
          <a:lstStyle/>
          <a:p>
            <a:pPr algn="ctr">
              <a:lnSpc>
                <a:spcPts val="3012"/>
              </a:lnSpc>
              <a:spcBef>
                <a:spcPct val="0"/>
              </a:spcBef>
            </a:pPr>
            <a:r>
              <a:rPr lang="en-US" sz="2400" b="0" i="0" dirty="0">
                <a:effectLst/>
                <a:latin typeface="Segoe WPC"/>
              </a:rPr>
              <a:t>Observer Pattern </a:t>
            </a:r>
            <a:r>
              <a:rPr lang="en-US" sz="2400" b="0" i="0" dirty="0" err="1">
                <a:effectLst/>
                <a:latin typeface="Segoe WPC"/>
              </a:rPr>
              <a:t>digunakan</a:t>
            </a:r>
            <a:r>
              <a:rPr lang="en-US" sz="2400" b="0" i="0" dirty="0">
                <a:effectLst/>
                <a:latin typeface="Segoe WPC"/>
              </a:rPr>
              <a:t> untuk </a:t>
            </a:r>
            <a:r>
              <a:rPr lang="en-US" sz="2400" b="0" i="0" dirty="0" err="1">
                <a:effectLst/>
                <a:latin typeface="Segoe WPC"/>
              </a:rPr>
              <a:t>memberitahukan</a:t>
            </a:r>
            <a:r>
              <a:rPr lang="en-US" sz="2400" b="0" i="0" dirty="0">
                <a:effectLst/>
                <a:latin typeface="Segoe WPC"/>
              </a:rPr>
              <a:t> </a:t>
            </a:r>
            <a:r>
              <a:rPr lang="en-US" sz="2400" b="0" i="0" dirty="0" err="1">
                <a:effectLst/>
                <a:latin typeface="Segoe WPC"/>
              </a:rPr>
              <a:t>perubahan</a:t>
            </a:r>
            <a:r>
              <a:rPr lang="en-US" sz="2400" b="0" i="0" dirty="0">
                <a:effectLst/>
                <a:latin typeface="Segoe WPC"/>
              </a:rPr>
              <a:t> pada </a:t>
            </a:r>
            <a:r>
              <a:rPr lang="en-US" sz="2400" b="0" i="0" dirty="0" err="1">
                <a:effectLst/>
                <a:latin typeface="Segoe WPC"/>
              </a:rPr>
              <a:t>suatu</a:t>
            </a:r>
            <a:r>
              <a:rPr lang="en-US" sz="2400" b="0" i="0" dirty="0">
                <a:effectLst/>
                <a:latin typeface="Segoe WPC"/>
              </a:rPr>
              <a:t> </a:t>
            </a:r>
            <a:r>
              <a:rPr lang="en-US" sz="2400" b="0" i="0" dirty="0" err="1">
                <a:effectLst/>
                <a:latin typeface="Segoe WPC"/>
              </a:rPr>
              <a:t>objek</a:t>
            </a:r>
            <a:r>
              <a:rPr lang="en-US" sz="2400" b="0" i="0" dirty="0">
                <a:effectLst/>
                <a:latin typeface="Segoe WPC"/>
              </a:rPr>
              <a:t> </a:t>
            </a:r>
            <a:r>
              <a:rPr lang="en-US" sz="2400" b="0" i="0" dirty="0" err="1">
                <a:effectLst/>
                <a:latin typeface="Segoe WPC"/>
              </a:rPr>
              <a:t>kepada</a:t>
            </a:r>
            <a:r>
              <a:rPr lang="en-US" sz="2400" b="0" i="0" dirty="0">
                <a:effectLst/>
                <a:latin typeface="Segoe WPC"/>
              </a:rPr>
              <a:t> </a:t>
            </a:r>
            <a:r>
              <a:rPr lang="en-US" sz="2400" b="0" i="0" dirty="0" err="1">
                <a:effectLst/>
                <a:latin typeface="Segoe WPC"/>
              </a:rPr>
              <a:t>objek</a:t>
            </a:r>
            <a:r>
              <a:rPr lang="en-US" sz="2400" b="0" i="0" dirty="0">
                <a:effectLst/>
                <a:latin typeface="Segoe WPC"/>
              </a:rPr>
              <a:t> lain yang </a:t>
            </a:r>
            <a:r>
              <a:rPr lang="en-US" sz="2400" b="0" i="0" dirty="0" err="1">
                <a:effectLst/>
                <a:latin typeface="Segoe WPC"/>
              </a:rPr>
              <a:t>terdaftar</a:t>
            </a:r>
            <a:r>
              <a:rPr lang="en-US" sz="2400" b="0" i="0" dirty="0">
                <a:effectLst/>
                <a:latin typeface="Segoe WPC"/>
              </a:rPr>
              <a:t> </a:t>
            </a:r>
            <a:r>
              <a:rPr lang="en-US" sz="2400" b="0" i="0" dirty="0" err="1">
                <a:effectLst/>
                <a:latin typeface="Segoe WPC"/>
              </a:rPr>
              <a:t>sebagai</a:t>
            </a:r>
            <a:r>
              <a:rPr lang="en-US" sz="2400" b="0" i="0" dirty="0">
                <a:effectLst/>
                <a:latin typeface="Segoe WPC"/>
              </a:rPr>
              <a:t> </a:t>
            </a:r>
            <a:r>
              <a:rPr lang="en-US" sz="2400" b="0" i="0" dirty="0" err="1">
                <a:effectLst/>
                <a:latin typeface="Segoe WPC"/>
              </a:rPr>
              <a:t>pengamat</a:t>
            </a:r>
            <a:r>
              <a:rPr lang="en-US" sz="2400" b="0" i="0" dirty="0">
                <a:effectLst/>
                <a:latin typeface="Segoe WPC"/>
              </a:rPr>
              <a:t>. </a:t>
            </a:r>
            <a:r>
              <a:rPr lang="en-US" sz="2400" b="0" i="0" dirty="0" err="1">
                <a:effectLst/>
                <a:latin typeface="Segoe WPC"/>
              </a:rPr>
              <a:t>Dalam</a:t>
            </a:r>
            <a:r>
              <a:rPr lang="en-US" sz="2400" b="0" i="0" dirty="0">
                <a:effectLst/>
                <a:latin typeface="Segoe WPC"/>
              </a:rPr>
              <a:t> </a:t>
            </a:r>
            <a:r>
              <a:rPr lang="en-US" sz="2400" b="0" i="0" dirty="0" err="1">
                <a:effectLst/>
                <a:latin typeface="Segoe WPC"/>
              </a:rPr>
              <a:t>implementasi</a:t>
            </a:r>
            <a:r>
              <a:rPr lang="en-US" sz="2400" b="0" i="0" dirty="0">
                <a:effectLst/>
                <a:latin typeface="Segoe WPC"/>
              </a:rPr>
              <a:t>, Observer Pattern </a:t>
            </a:r>
            <a:r>
              <a:rPr lang="en-US" sz="2400" b="0" i="0" dirty="0" err="1">
                <a:effectLst/>
                <a:latin typeface="Segoe WPC"/>
              </a:rPr>
              <a:t>dapat</a:t>
            </a:r>
            <a:r>
              <a:rPr lang="en-US" sz="2400" b="0" i="0" dirty="0">
                <a:effectLst/>
                <a:latin typeface="Segoe WPC"/>
              </a:rPr>
              <a:t> </a:t>
            </a:r>
            <a:r>
              <a:rPr lang="en-US" sz="2400" b="0" i="0" dirty="0" err="1">
                <a:effectLst/>
                <a:latin typeface="Segoe WPC"/>
              </a:rPr>
              <a:t>digunakan</a:t>
            </a:r>
            <a:r>
              <a:rPr lang="en-US" sz="2400" b="0" i="0" dirty="0">
                <a:effectLst/>
                <a:latin typeface="Segoe WPC"/>
              </a:rPr>
              <a:t> untuk </a:t>
            </a:r>
            <a:r>
              <a:rPr lang="en-US" sz="2400" b="0" i="0" dirty="0" err="1">
                <a:effectLst/>
                <a:latin typeface="Segoe WPC"/>
              </a:rPr>
              <a:t>memantau</a:t>
            </a:r>
            <a:r>
              <a:rPr lang="en-US" sz="2400" b="0" i="0" dirty="0">
                <a:effectLst/>
                <a:latin typeface="Segoe WPC"/>
              </a:rPr>
              <a:t> </a:t>
            </a:r>
            <a:r>
              <a:rPr lang="en-US" sz="2400" b="0" i="0" dirty="0" err="1">
                <a:effectLst/>
                <a:latin typeface="Segoe WPC"/>
              </a:rPr>
              <a:t>perubahan</a:t>
            </a:r>
            <a:r>
              <a:rPr lang="en-US" sz="2400" b="0" i="0" dirty="0">
                <a:effectLst/>
                <a:latin typeface="Segoe WPC"/>
              </a:rPr>
              <a:t> status </a:t>
            </a:r>
            <a:r>
              <a:rPr lang="en-US" sz="2400" b="0" i="0" dirty="0" err="1">
                <a:effectLst/>
                <a:latin typeface="Segoe WPC"/>
              </a:rPr>
              <a:t>pesanan</a:t>
            </a:r>
            <a:r>
              <a:rPr lang="en-US" sz="2400" b="0" i="0" dirty="0">
                <a:effectLst/>
                <a:latin typeface="Segoe WPC"/>
              </a:rPr>
              <a:t> ke </a:t>
            </a:r>
            <a:r>
              <a:rPr lang="en-US" sz="2400" b="0" i="0" dirty="0" err="1">
                <a:effectLst/>
                <a:latin typeface="Segoe WPC"/>
              </a:rPr>
              <a:t>penjual</a:t>
            </a:r>
            <a:r>
              <a:rPr lang="en-US" sz="2400" b="0" i="0" dirty="0">
                <a:effectLst/>
                <a:latin typeface="Segoe WPC"/>
              </a:rPr>
              <a:t> atau </a:t>
            </a:r>
            <a:r>
              <a:rPr lang="en-US" sz="2400" b="0" i="0" dirty="0" err="1">
                <a:effectLst/>
                <a:latin typeface="Segoe WPC"/>
              </a:rPr>
              <a:t>kurir</a:t>
            </a:r>
            <a:r>
              <a:rPr lang="en-US" sz="2400" b="0" i="0" dirty="0">
                <a:effectLst/>
                <a:latin typeface="Segoe WPC"/>
              </a:rPr>
              <a:t>.</a:t>
            </a:r>
            <a:endParaRPr lang="en-US" sz="2151" dirty="0">
              <a:latin typeface="Gotham"/>
              <a:ea typeface="Gotham"/>
              <a:cs typeface="Gotham"/>
              <a:sym typeface="Gotha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sp>
        <p:nvSpPr>
          <p:cNvPr id="2" name="Freeform 2"/>
          <p:cNvSpPr/>
          <p:nvPr/>
        </p:nvSpPr>
        <p:spPr>
          <a:xfrm>
            <a:off x="1028700" y="8942396"/>
            <a:ext cx="416467" cy="631808"/>
          </a:xfrm>
          <a:custGeom>
            <a:avLst/>
            <a:gdLst/>
            <a:ahLst/>
            <a:cxnLst/>
            <a:rect l="l" t="t" r="r" b="b"/>
            <a:pathLst>
              <a:path w="416467" h="631808">
                <a:moveTo>
                  <a:pt x="0" y="0"/>
                </a:moveTo>
                <a:lnTo>
                  <a:pt x="416467" y="0"/>
                </a:lnTo>
                <a:lnTo>
                  <a:pt x="416467" y="631808"/>
                </a:lnTo>
                <a:lnTo>
                  <a:pt x="0" y="6318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7918385" y="-275746"/>
            <a:ext cx="10540985" cy="10688023"/>
            <a:chOff x="0" y="0"/>
            <a:chExt cx="2776226" cy="2814953"/>
          </a:xfrm>
        </p:grpSpPr>
        <p:sp>
          <p:nvSpPr>
            <p:cNvPr id="4" name="Freeform 4"/>
            <p:cNvSpPr/>
            <p:nvPr/>
          </p:nvSpPr>
          <p:spPr>
            <a:xfrm>
              <a:off x="0" y="0"/>
              <a:ext cx="2776226" cy="2814953"/>
            </a:xfrm>
            <a:custGeom>
              <a:avLst/>
              <a:gdLst/>
              <a:ahLst/>
              <a:cxnLst/>
              <a:rect l="l" t="t" r="r" b="b"/>
              <a:pathLst>
                <a:path w="2776226" h="2814953">
                  <a:moveTo>
                    <a:pt x="0" y="0"/>
                  </a:moveTo>
                  <a:lnTo>
                    <a:pt x="2776226" y="0"/>
                  </a:lnTo>
                  <a:lnTo>
                    <a:pt x="2776226" y="2814953"/>
                  </a:lnTo>
                  <a:lnTo>
                    <a:pt x="0" y="2814953"/>
                  </a:lnTo>
                  <a:close/>
                </a:path>
              </a:pathLst>
            </a:custGeom>
            <a:solidFill>
              <a:srgbClr val="D6DAC8"/>
            </a:solidFill>
          </p:spPr>
          <p:txBody>
            <a:bodyPr/>
            <a:lstStyle/>
            <a:p>
              <a:endParaRPr lang="en-US"/>
            </a:p>
          </p:txBody>
        </p:sp>
        <p:sp>
          <p:nvSpPr>
            <p:cNvPr id="5" name="TextBox 5"/>
            <p:cNvSpPr txBox="1"/>
            <p:nvPr/>
          </p:nvSpPr>
          <p:spPr>
            <a:xfrm>
              <a:off x="0" y="-47625"/>
              <a:ext cx="2776226" cy="2862578"/>
            </a:xfrm>
            <a:prstGeom prst="rect">
              <a:avLst/>
            </a:prstGeom>
          </p:spPr>
          <p:txBody>
            <a:bodyPr lIns="50800" tIns="50800" rIns="50800" bIns="50800" rtlCol="0" anchor="ctr"/>
            <a:lstStyle/>
            <a:p>
              <a:pPr algn="ctr">
                <a:lnSpc>
                  <a:spcPts val="3012"/>
                </a:lnSpc>
              </a:pPr>
              <a:endParaRPr/>
            </a:p>
          </p:txBody>
        </p:sp>
      </p:grpSp>
      <p:grpSp>
        <p:nvGrpSpPr>
          <p:cNvPr id="6" name="Group 6"/>
          <p:cNvGrpSpPr/>
          <p:nvPr/>
        </p:nvGrpSpPr>
        <p:grpSpPr>
          <a:xfrm>
            <a:off x="8372475" y="610914"/>
            <a:ext cx="1543050" cy="154305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8" name="TextBox 8"/>
            <p:cNvSpPr txBox="1"/>
            <p:nvPr/>
          </p:nvSpPr>
          <p:spPr>
            <a:xfrm>
              <a:off x="76200" y="-28575"/>
              <a:ext cx="660400" cy="765175"/>
            </a:xfrm>
            <a:prstGeom prst="rect">
              <a:avLst/>
            </a:prstGeom>
          </p:spPr>
          <p:txBody>
            <a:bodyPr lIns="50800" tIns="50800" rIns="50800" bIns="50800" rtlCol="0" anchor="ctr"/>
            <a:lstStyle/>
            <a:p>
              <a:pPr algn="ctr">
                <a:lnSpc>
                  <a:spcPts val="6932"/>
                </a:lnSpc>
              </a:pPr>
              <a:r>
                <a:rPr lang="en-US" sz="4951" b="1">
                  <a:solidFill>
                    <a:srgbClr val="FFFFFF"/>
                  </a:solidFill>
                  <a:latin typeface="Gotham Bold"/>
                  <a:ea typeface="Gotham Bold"/>
                  <a:cs typeface="Gotham Bold"/>
                  <a:sym typeface="Gotham Bold"/>
                </a:rPr>
                <a:t>01</a:t>
              </a:r>
            </a:p>
          </p:txBody>
        </p:sp>
      </p:grpSp>
      <p:grpSp>
        <p:nvGrpSpPr>
          <p:cNvPr id="9" name="Group 9"/>
          <p:cNvGrpSpPr/>
          <p:nvPr/>
        </p:nvGrpSpPr>
        <p:grpSpPr>
          <a:xfrm>
            <a:off x="8372475" y="2491444"/>
            <a:ext cx="1543050" cy="15430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11" name="TextBox 11"/>
            <p:cNvSpPr txBox="1"/>
            <p:nvPr/>
          </p:nvSpPr>
          <p:spPr>
            <a:xfrm>
              <a:off x="76200" y="-28575"/>
              <a:ext cx="660400" cy="765175"/>
            </a:xfrm>
            <a:prstGeom prst="rect">
              <a:avLst/>
            </a:prstGeom>
          </p:spPr>
          <p:txBody>
            <a:bodyPr lIns="50800" tIns="50800" rIns="50800" bIns="50800" rtlCol="0" anchor="ctr"/>
            <a:lstStyle/>
            <a:p>
              <a:pPr algn="ctr">
                <a:lnSpc>
                  <a:spcPts val="6932"/>
                </a:lnSpc>
              </a:pPr>
              <a:r>
                <a:rPr lang="en-US" sz="4951" b="1">
                  <a:solidFill>
                    <a:srgbClr val="FFFFFF"/>
                  </a:solidFill>
                  <a:latin typeface="Gotham Bold"/>
                  <a:ea typeface="Gotham Bold"/>
                  <a:cs typeface="Gotham Bold"/>
                  <a:sym typeface="Gotham Bold"/>
                </a:rPr>
                <a:t>02</a:t>
              </a:r>
            </a:p>
          </p:txBody>
        </p:sp>
      </p:grpSp>
      <p:grpSp>
        <p:nvGrpSpPr>
          <p:cNvPr id="12" name="Group 12"/>
          <p:cNvGrpSpPr/>
          <p:nvPr/>
        </p:nvGrpSpPr>
        <p:grpSpPr>
          <a:xfrm>
            <a:off x="8372475" y="4371975"/>
            <a:ext cx="1543050" cy="154305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14" name="TextBox 14"/>
            <p:cNvSpPr txBox="1"/>
            <p:nvPr/>
          </p:nvSpPr>
          <p:spPr>
            <a:xfrm>
              <a:off x="76200" y="-28575"/>
              <a:ext cx="660400" cy="765175"/>
            </a:xfrm>
            <a:prstGeom prst="rect">
              <a:avLst/>
            </a:prstGeom>
          </p:spPr>
          <p:txBody>
            <a:bodyPr lIns="50800" tIns="50800" rIns="50800" bIns="50800" rtlCol="0" anchor="ctr"/>
            <a:lstStyle/>
            <a:p>
              <a:pPr algn="ctr">
                <a:lnSpc>
                  <a:spcPts val="6932"/>
                </a:lnSpc>
              </a:pPr>
              <a:r>
                <a:rPr lang="en-US" sz="4951" b="1">
                  <a:solidFill>
                    <a:srgbClr val="FFFFFF"/>
                  </a:solidFill>
                  <a:latin typeface="Gotham Bold"/>
                  <a:ea typeface="Gotham Bold"/>
                  <a:cs typeface="Gotham Bold"/>
                  <a:sym typeface="Gotham Bold"/>
                </a:rPr>
                <a:t>03</a:t>
              </a:r>
            </a:p>
          </p:txBody>
        </p:sp>
      </p:grpSp>
      <p:grpSp>
        <p:nvGrpSpPr>
          <p:cNvPr id="15" name="Group 15"/>
          <p:cNvGrpSpPr/>
          <p:nvPr/>
        </p:nvGrpSpPr>
        <p:grpSpPr>
          <a:xfrm>
            <a:off x="8372475" y="6252506"/>
            <a:ext cx="1543050" cy="154305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17" name="TextBox 17"/>
            <p:cNvSpPr txBox="1"/>
            <p:nvPr/>
          </p:nvSpPr>
          <p:spPr>
            <a:xfrm>
              <a:off x="76200" y="-28575"/>
              <a:ext cx="660400" cy="765175"/>
            </a:xfrm>
            <a:prstGeom prst="rect">
              <a:avLst/>
            </a:prstGeom>
          </p:spPr>
          <p:txBody>
            <a:bodyPr lIns="50800" tIns="50800" rIns="50800" bIns="50800" rtlCol="0" anchor="ctr"/>
            <a:lstStyle/>
            <a:p>
              <a:pPr algn="ctr">
                <a:lnSpc>
                  <a:spcPts val="6932"/>
                </a:lnSpc>
              </a:pPr>
              <a:r>
                <a:rPr lang="en-US" sz="4951" b="1">
                  <a:solidFill>
                    <a:srgbClr val="FFFFFF"/>
                  </a:solidFill>
                  <a:latin typeface="Gotham Bold"/>
                  <a:ea typeface="Gotham Bold"/>
                  <a:cs typeface="Gotham Bold"/>
                  <a:sym typeface="Gotham Bold"/>
                </a:rPr>
                <a:t>04</a:t>
              </a:r>
            </a:p>
          </p:txBody>
        </p:sp>
      </p:grpSp>
      <p:grpSp>
        <p:nvGrpSpPr>
          <p:cNvPr id="18" name="Group 18"/>
          <p:cNvGrpSpPr/>
          <p:nvPr/>
        </p:nvGrpSpPr>
        <p:grpSpPr>
          <a:xfrm>
            <a:off x="8372475" y="8133036"/>
            <a:ext cx="1543050" cy="154305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txBody>
            <a:bodyPr/>
            <a:lstStyle/>
            <a:p>
              <a:endParaRPr lang="en-US"/>
            </a:p>
          </p:txBody>
        </p:sp>
        <p:sp>
          <p:nvSpPr>
            <p:cNvPr id="20" name="TextBox 20"/>
            <p:cNvSpPr txBox="1"/>
            <p:nvPr/>
          </p:nvSpPr>
          <p:spPr>
            <a:xfrm>
              <a:off x="76200" y="-28575"/>
              <a:ext cx="660400" cy="765175"/>
            </a:xfrm>
            <a:prstGeom prst="rect">
              <a:avLst/>
            </a:prstGeom>
          </p:spPr>
          <p:txBody>
            <a:bodyPr lIns="50800" tIns="50800" rIns="50800" bIns="50800" rtlCol="0" anchor="ctr"/>
            <a:lstStyle/>
            <a:p>
              <a:pPr algn="ctr">
                <a:lnSpc>
                  <a:spcPts val="6932"/>
                </a:lnSpc>
              </a:pPr>
              <a:r>
                <a:rPr lang="en-US" sz="4951" b="1">
                  <a:solidFill>
                    <a:srgbClr val="FFFFFF"/>
                  </a:solidFill>
                  <a:latin typeface="Gotham Bold"/>
                  <a:ea typeface="Gotham Bold"/>
                  <a:cs typeface="Gotham Bold"/>
                  <a:sym typeface="Gotham Bold"/>
                </a:rPr>
                <a:t>05</a:t>
              </a:r>
            </a:p>
          </p:txBody>
        </p:sp>
      </p:grpSp>
      <p:sp>
        <p:nvSpPr>
          <p:cNvPr id="21" name="Freeform 21"/>
          <p:cNvSpPr/>
          <p:nvPr/>
        </p:nvSpPr>
        <p:spPr>
          <a:xfrm>
            <a:off x="1028700" y="869856"/>
            <a:ext cx="3874644" cy="1025166"/>
          </a:xfrm>
          <a:custGeom>
            <a:avLst/>
            <a:gdLst/>
            <a:ahLst/>
            <a:cxnLst/>
            <a:rect l="l" t="t" r="r" b="b"/>
            <a:pathLst>
              <a:path w="3874644" h="1025166">
                <a:moveTo>
                  <a:pt x="0" y="0"/>
                </a:moveTo>
                <a:lnTo>
                  <a:pt x="3874644" y="0"/>
                </a:lnTo>
                <a:lnTo>
                  <a:pt x="3874644" y="1025166"/>
                </a:lnTo>
                <a:lnTo>
                  <a:pt x="0" y="10251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2" name="TextBox 22"/>
          <p:cNvSpPr txBox="1"/>
          <p:nvPr/>
        </p:nvSpPr>
        <p:spPr>
          <a:xfrm>
            <a:off x="10162687" y="1055092"/>
            <a:ext cx="7096613" cy="588019"/>
          </a:xfrm>
          <a:prstGeom prst="rect">
            <a:avLst/>
          </a:prstGeom>
        </p:spPr>
        <p:txBody>
          <a:bodyPr lIns="0" tIns="0" rIns="0" bIns="0" rtlCol="0" anchor="t">
            <a:spAutoFit/>
          </a:bodyPr>
          <a:lstStyle/>
          <a:p>
            <a:pPr marL="0" lvl="0" indent="0" algn="l">
              <a:lnSpc>
                <a:spcPts val="4864"/>
              </a:lnSpc>
            </a:pPr>
            <a:r>
              <a:rPr lang="en-US" sz="3474" b="1">
                <a:solidFill>
                  <a:srgbClr val="5F6F52"/>
                </a:solidFill>
                <a:latin typeface="Gotham Bold"/>
                <a:ea typeface="Gotham Bold"/>
                <a:cs typeface="Gotham Bold"/>
                <a:sym typeface="Gotham Bold"/>
              </a:rPr>
              <a:t>Pendahuluan</a:t>
            </a:r>
          </a:p>
        </p:txBody>
      </p:sp>
      <p:sp>
        <p:nvSpPr>
          <p:cNvPr id="23" name="TextBox 23"/>
          <p:cNvSpPr txBox="1"/>
          <p:nvPr/>
        </p:nvSpPr>
        <p:spPr>
          <a:xfrm>
            <a:off x="10162687" y="2935622"/>
            <a:ext cx="7096613" cy="588019"/>
          </a:xfrm>
          <a:prstGeom prst="rect">
            <a:avLst/>
          </a:prstGeom>
        </p:spPr>
        <p:txBody>
          <a:bodyPr lIns="0" tIns="0" rIns="0" bIns="0" rtlCol="0" anchor="t">
            <a:spAutoFit/>
          </a:bodyPr>
          <a:lstStyle/>
          <a:p>
            <a:pPr marL="0" lvl="0" indent="0" algn="l">
              <a:lnSpc>
                <a:spcPts val="4864"/>
              </a:lnSpc>
            </a:pPr>
            <a:r>
              <a:rPr lang="en-US" sz="3474" b="1">
                <a:solidFill>
                  <a:srgbClr val="5F6F52"/>
                </a:solidFill>
                <a:latin typeface="Gotham Bold"/>
                <a:ea typeface="Gotham Bold"/>
                <a:cs typeface="Gotham Bold"/>
                <a:sym typeface="Gotham Bold"/>
              </a:rPr>
              <a:t>Metodologi Perancangan</a:t>
            </a:r>
          </a:p>
        </p:txBody>
      </p:sp>
      <p:sp>
        <p:nvSpPr>
          <p:cNvPr id="24" name="TextBox 24"/>
          <p:cNvSpPr txBox="1"/>
          <p:nvPr/>
        </p:nvSpPr>
        <p:spPr>
          <a:xfrm>
            <a:off x="10162687" y="4816153"/>
            <a:ext cx="7096613" cy="588019"/>
          </a:xfrm>
          <a:prstGeom prst="rect">
            <a:avLst/>
          </a:prstGeom>
        </p:spPr>
        <p:txBody>
          <a:bodyPr lIns="0" tIns="0" rIns="0" bIns="0" rtlCol="0" anchor="t">
            <a:spAutoFit/>
          </a:bodyPr>
          <a:lstStyle/>
          <a:p>
            <a:pPr marL="0" lvl="0" indent="0" algn="l">
              <a:lnSpc>
                <a:spcPts val="4864"/>
              </a:lnSpc>
            </a:pPr>
            <a:r>
              <a:rPr lang="en-US" sz="3474" b="1">
                <a:solidFill>
                  <a:srgbClr val="5F6F52"/>
                </a:solidFill>
                <a:latin typeface="Gotham Bold"/>
                <a:ea typeface="Gotham Bold"/>
                <a:cs typeface="Gotham Bold"/>
                <a:sym typeface="Gotham Bold"/>
              </a:rPr>
              <a:t>Perancangan Sistem</a:t>
            </a:r>
          </a:p>
        </p:txBody>
      </p:sp>
      <p:sp>
        <p:nvSpPr>
          <p:cNvPr id="25" name="TextBox 25"/>
          <p:cNvSpPr txBox="1"/>
          <p:nvPr/>
        </p:nvSpPr>
        <p:spPr>
          <a:xfrm>
            <a:off x="10162687" y="6696683"/>
            <a:ext cx="7096613" cy="588019"/>
          </a:xfrm>
          <a:prstGeom prst="rect">
            <a:avLst/>
          </a:prstGeom>
        </p:spPr>
        <p:txBody>
          <a:bodyPr lIns="0" tIns="0" rIns="0" bIns="0" rtlCol="0" anchor="t">
            <a:spAutoFit/>
          </a:bodyPr>
          <a:lstStyle/>
          <a:p>
            <a:pPr marL="0" lvl="0" indent="0" algn="l">
              <a:lnSpc>
                <a:spcPts val="4864"/>
              </a:lnSpc>
            </a:pPr>
            <a:r>
              <a:rPr lang="en-US" sz="3474" b="1">
                <a:solidFill>
                  <a:srgbClr val="5F6F52"/>
                </a:solidFill>
                <a:latin typeface="Gotham Bold"/>
                <a:ea typeface="Gotham Bold"/>
                <a:cs typeface="Gotham Bold"/>
                <a:sym typeface="Gotham Bold"/>
              </a:rPr>
              <a:t>Implementasi Sistem</a:t>
            </a:r>
          </a:p>
        </p:txBody>
      </p:sp>
      <p:sp>
        <p:nvSpPr>
          <p:cNvPr id="26" name="TextBox 26"/>
          <p:cNvSpPr txBox="1"/>
          <p:nvPr/>
        </p:nvSpPr>
        <p:spPr>
          <a:xfrm>
            <a:off x="10162687" y="8577214"/>
            <a:ext cx="7096613" cy="588019"/>
          </a:xfrm>
          <a:prstGeom prst="rect">
            <a:avLst/>
          </a:prstGeom>
        </p:spPr>
        <p:txBody>
          <a:bodyPr lIns="0" tIns="0" rIns="0" bIns="0" rtlCol="0" anchor="t">
            <a:spAutoFit/>
          </a:bodyPr>
          <a:lstStyle/>
          <a:p>
            <a:pPr marL="0" lvl="0" indent="0" algn="l">
              <a:lnSpc>
                <a:spcPts val="4864"/>
              </a:lnSpc>
            </a:pPr>
            <a:r>
              <a:rPr lang="en-US" sz="3474" b="1">
                <a:solidFill>
                  <a:srgbClr val="5F6F52"/>
                </a:solidFill>
                <a:latin typeface="Gotham Bold"/>
                <a:ea typeface="Gotham Bold"/>
                <a:cs typeface="Gotham Bold"/>
                <a:sym typeface="Gotham Bold"/>
              </a:rPr>
              <a:t>Kesimpulan</a:t>
            </a:r>
          </a:p>
        </p:txBody>
      </p:sp>
      <p:sp>
        <p:nvSpPr>
          <p:cNvPr id="27" name="TextBox 27"/>
          <p:cNvSpPr txBox="1"/>
          <p:nvPr/>
        </p:nvSpPr>
        <p:spPr>
          <a:xfrm>
            <a:off x="1028700" y="3680661"/>
            <a:ext cx="6661085" cy="2765684"/>
          </a:xfrm>
          <a:prstGeom prst="rect">
            <a:avLst/>
          </a:prstGeom>
        </p:spPr>
        <p:txBody>
          <a:bodyPr lIns="0" tIns="0" rIns="0" bIns="0" rtlCol="0" anchor="t">
            <a:spAutoFit/>
          </a:bodyPr>
          <a:lstStyle/>
          <a:p>
            <a:pPr algn="l">
              <a:lnSpc>
                <a:spcPts val="10932"/>
              </a:lnSpc>
            </a:pPr>
            <a:r>
              <a:rPr lang="en-US" sz="9035">
                <a:solidFill>
                  <a:srgbClr val="5F6F52"/>
                </a:solidFill>
                <a:latin typeface="Sunborn"/>
                <a:ea typeface="Sunborn"/>
                <a:cs typeface="Sunborn"/>
                <a:sym typeface="Sunborn"/>
              </a:rPr>
              <a:t>dAFTAR</a:t>
            </a:r>
          </a:p>
          <a:p>
            <a:pPr marL="0" lvl="0" indent="0" algn="l">
              <a:lnSpc>
                <a:spcPts val="10932"/>
              </a:lnSpc>
            </a:pPr>
            <a:r>
              <a:rPr lang="en-US" sz="9035">
                <a:solidFill>
                  <a:srgbClr val="5F6F52"/>
                </a:solidFill>
                <a:latin typeface="Sunborn"/>
                <a:ea typeface="Sunborn"/>
                <a:cs typeface="Sunborn"/>
                <a:sym typeface="Sunborn"/>
              </a:rPr>
              <a:t>ISI</a:t>
            </a:r>
          </a:p>
        </p:txBody>
      </p:sp>
      <p:sp>
        <p:nvSpPr>
          <p:cNvPr id="28" name="TextBox 28"/>
          <p:cNvSpPr txBox="1"/>
          <p:nvPr/>
        </p:nvSpPr>
        <p:spPr>
          <a:xfrm>
            <a:off x="1671588" y="8964820"/>
            <a:ext cx="6018197" cy="529811"/>
          </a:xfrm>
          <a:prstGeom prst="rect">
            <a:avLst/>
          </a:prstGeom>
        </p:spPr>
        <p:txBody>
          <a:bodyPr lIns="0" tIns="0" rIns="0" bIns="0" rtlCol="0" anchor="t">
            <a:spAutoFit/>
          </a:bodyPr>
          <a:lstStyle/>
          <a:p>
            <a:pPr marL="0" lvl="0" indent="0" algn="l">
              <a:lnSpc>
                <a:spcPts val="4397"/>
              </a:lnSpc>
              <a:spcBef>
                <a:spcPct val="0"/>
              </a:spcBef>
            </a:pPr>
            <a:r>
              <a:rPr lang="en-US" sz="3141">
                <a:solidFill>
                  <a:srgbClr val="5F6F52"/>
                </a:solidFill>
                <a:latin typeface="Gotham"/>
                <a:ea typeface="Gotham"/>
                <a:cs typeface="Gotham"/>
                <a:sym typeface="Gotham"/>
              </a:rPr>
              <a:t>Kelompok 2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grpSp>
        <p:nvGrpSpPr>
          <p:cNvPr id="2" name="Group 2"/>
          <p:cNvGrpSpPr/>
          <p:nvPr/>
        </p:nvGrpSpPr>
        <p:grpSpPr>
          <a:xfrm>
            <a:off x="-291952" y="3108005"/>
            <a:ext cx="18579952" cy="7178995"/>
            <a:chOff x="0" y="0"/>
            <a:chExt cx="4893485" cy="1890764"/>
          </a:xfrm>
        </p:grpSpPr>
        <p:sp>
          <p:nvSpPr>
            <p:cNvPr id="3" name="Freeform 3"/>
            <p:cNvSpPr/>
            <p:nvPr/>
          </p:nvSpPr>
          <p:spPr>
            <a:xfrm>
              <a:off x="0" y="0"/>
              <a:ext cx="4893485" cy="1890764"/>
            </a:xfrm>
            <a:custGeom>
              <a:avLst/>
              <a:gdLst/>
              <a:ahLst/>
              <a:cxnLst/>
              <a:rect l="l" t="t" r="r" b="b"/>
              <a:pathLst>
                <a:path w="4893485" h="1890764">
                  <a:moveTo>
                    <a:pt x="0" y="0"/>
                  </a:moveTo>
                  <a:lnTo>
                    <a:pt x="4893485" y="0"/>
                  </a:lnTo>
                  <a:lnTo>
                    <a:pt x="4893485" y="1890764"/>
                  </a:lnTo>
                  <a:lnTo>
                    <a:pt x="0" y="1890764"/>
                  </a:lnTo>
                  <a:close/>
                </a:path>
              </a:pathLst>
            </a:custGeom>
            <a:solidFill>
              <a:srgbClr val="D6DAC8"/>
            </a:solidFill>
          </p:spPr>
          <p:txBody>
            <a:bodyPr/>
            <a:lstStyle/>
            <a:p>
              <a:endParaRPr lang="en-US"/>
            </a:p>
          </p:txBody>
        </p:sp>
        <p:sp>
          <p:nvSpPr>
            <p:cNvPr id="4" name="TextBox 4"/>
            <p:cNvSpPr txBox="1"/>
            <p:nvPr/>
          </p:nvSpPr>
          <p:spPr>
            <a:xfrm>
              <a:off x="0" y="-47625"/>
              <a:ext cx="4893485" cy="1938389"/>
            </a:xfrm>
            <a:prstGeom prst="rect">
              <a:avLst/>
            </a:prstGeom>
          </p:spPr>
          <p:txBody>
            <a:bodyPr lIns="50800" tIns="50800" rIns="50800" bIns="50800" rtlCol="0" anchor="ctr"/>
            <a:lstStyle/>
            <a:p>
              <a:pPr algn="ctr">
                <a:lnSpc>
                  <a:spcPts val="3012"/>
                </a:lnSpc>
              </a:pPr>
              <a:endParaRPr/>
            </a:p>
          </p:txBody>
        </p:sp>
      </p:grpSp>
      <p:sp>
        <p:nvSpPr>
          <p:cNvPr id="5" name="AutoShape 5"/>
          <p:cNvSpPr/>
          <p:nvPr/>
        </p:nvSpPr>
        <p:spPr>
          <a:xfrm>
            <a:off x="-291952" y="3108005"/>
            <a:ext cx="18871905" cy="0"/>
          </a:xfrm>
          <a:prstGeom prst="line">
            <a:avLst/>
          </a:prstGeom>
          <a:ln w="38100" cap="flat">
            <a:solidFill>
              <a:srgbClr val="5F6F52"/>
            </a:solidFill>
            <a:prstDash val="solid"/>
            <a:headEnd type="oval" w="lg" len="lg"/>
            <a:tailEnd type="oval" w="lg" len="lg"/>
          </a:ln>
        </p:spPr>
        <p:txBody>
          <a:bodyPr/>
          <a:lstStyle/>
          <a:p>
            <a:endParaRPr lang="en-US"/>
          </a:p>
        </p:txBody>
      </p:sp>
      <p:sp>
        <p:nvSpPr>
          <p:cNvPr id="6" name="Freeform 6"/>
          <p:cNvSpPr/>
          <p:nvPr/>
        </p:nvSpPr>
        <p:spPr>
          <a:xfrm>
            <a:off x="16721449" y="-266124"/>
            <a:ext cx="1075701" cy="2444776"/>
          </a:xfrm>
          <a:custGeom>
            <a:avLst/>
            <a:gdLst/>
            <a:ahLst/>
            <a:cxnLst/>
            <a:rect l="l" t="t" r="r" b="b"/>
            <a:pathLst>
              <a:path w="1075701" h="2444776">
                <a:moveTo>
                  <a:pt x="0" y="0"/>
                </a:moveTo>
                <a:lnTo>
                  <a:pt x="1075702" y="0"/>
                </a:lnTo>
                <a:lnTo>
                  <a:pt x="1075702" y="2444776"/>
                </a:lnTo>
                <a:lnTo>
                  <a:pt x="0" y="2444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490849" y="8374280"/>
            <a:ext cx="1075701" cy="2444776"/>
          </a:xfrm>
          <a:custGeom>
            <a:avLst/>
            <a:gdLst/>
            <a:ahLst/>
            <a:cxnLst/>
            <a:rect l="l" t="t" r="r" b="b"/>
            <a:pathLst>
              <a:path w="1075701" h="2444776">
                <a:moveTo>
                  <a:pt x="0" y="0"/>
                </a:moveTo>
                <a:lnTo>
                  <a:pt x="1075702" y="0"/>
                </a:lnTo>
                <a:lnTo>
                  <a:pt x="1075702" y="2444776"/>
                </a:lnTo>
                <a:lnTo>
                  <a:pt x="0" y="2444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1028700" y="1019175"/>
            <a:ext cx="16230600" cy="1161912"/>
          </a:xfrm>
          <a:prstGeom prst="rect">
            <a:avLst/>
          </a:prstGeom>
        </p:spPr>
        <p:txBody>
          <a:bodyPr lIns="0" tIns="0" rIns="0" bIns="0" rtlCol="0" anchor="t">
            <a:spAutoFit/>
          </a:bodyPr>
          <a:lstStyle/>
          <a:p>
            <a:pPr marL="0" lvl="0" indent="0" algn="ctr">
              <a:lnSpc>
                <a:spcPts val="9206"/>
              </a:lnSpc>
            </a:pPr>
            <a:r>
              <a:rPr lang="en-US" sz="7608">
                <a:solidFill>
                  <a:srgbClr val="5F6F52"/>
                </a:solidFill>
                <a:latin typeface="Sunborn"/>
                <a:ea typeface="Sunborn"/>
                <a:cs typeface="Sunborn"/>
                <a:sym typeface="Sunborn"/>
              </a:rPr>
              <a:t>kesimpulan</a:t>
            </a:r>
          </a:p>
        </p:txBody>
      </p:sp>
      <p:sp>
        <p:nvSpPr>
          <p:cNvPr id="9" name="TextBox 9"/>
          <p:cNvSpPr txBox="1"/>
          <p:nvPr/>
        </p:nvSpPr>
        <p:spPr>
          <a:xfrm>
            <a:off x="1811898" y="2839371"/>
            <a:ext cx="15985252" cy="7447629"/>
          </a:xfrm>
          <a:prstGeom prst="rect">
            <a:avLst/>
          </a:prstGeom>
        </p:spPr>
        <p:txBody>
          <a:bodyPr lIns="0" tIns="0" rIns="0" bIns="0" rtlCol="0" anchor="t">
            <a:spAutoFit/>
          </a:bodyPr>
          <a:lstStyle/>
          <a:p>
            <a:pPr algn="just">
              <a:lnSpc>
                <a:spcPts val="4250"/>
              </a:lnSpc>
            </a:pPr>
            <a:endParaRPr/>
          </a:p>
          <a:p>
            <a:pPr algn="just">
              <a:lnSpc>
                <a:spcPts val="4250"/>
              </a:lnSpc>
            </a:pPr>
            <a:r>
              <a:rPr lang="en-US" sz="3036">
                <a:solidFill>
                  <a:srgbClr val="000000"/>
                </a:solidFill>
                <a:latin typeface="Gotham"/>
                <a:ea typeface="Gotham"/>
                <a:cs typeface="Gotham"/>
                <a:sym typeface="Gotham"/>
              </a:rPr>
              <a:t>Pengembangan sistem informasi penjualan online untuk Harmon Corp. berhasil dilakukan dengan metodologi Waterfall, bertujuan meningkatkan efisiensi operasional, mengurangi kesalahan manual, dan memberikan pelayanan optimal kepada pelanggan. Sistem ini dikembangkan melalui tahapan analisis kebutuhan, perancangan, implementasi, pengujian, hingga pemeliharaan, menggunakan diagram teknis dan pola desain (Factory, Adapter, Observer) untuk meningkatkan modularitas dan efisiensi.</a:t>
            </a:r>
          </a:p>
          <a:p>
            <a:pPr algn="just">
              <a:lnSpc>
                <a:spcPts val="4250"/>
              </a:lnSpc>
            </a:pPr>
            <a:r>
              <a:rPr lang="en-US" sz="3036">
                <a:solidFill>
                  <a:srgbClr val="000000"/>
                </a:solidFill>
                <a:latin typeface="Gotham"/>
                <a:ea typeface="Gotham"/>
                <a:cs typeface="Gotham"/>
                <a:sym typeface="Gotham"/>
              </a:rPr>
              <a:t>Dibangun menggunakan Python, sistem ini mendukung pengelolaan penjualan daring dan luring, integrasi dengan platform e-commerce, serta aktivitas pemasaran. Sistem telah memenuhi kebutuhan fungsional dan non-fungsional perusahaan, dengan rekomendasi pemeliharaan dan pengembangan berkala untuk menjaga relevansi di masa depan.</a:t>
            </a:r>
          </a:p>
          <a:p>
            <a:pPr algn="just">
              <a:lnSpc>
                <a:spcPts val="4250"/>
              </a:lnSpc>
            </a:pPr>
            <a:endParaRPr lang="en-US" sz="3036">
              <a:solidFill>
                <a:srgbClr val="000000"/>
              </a:solidFill>
              <a:latin typeface="Gotham"/>
              <a:ea typeface="Gotham"/>
              <a:cs typeface="Gotham"/>
              <a:sym typeface="Gotha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sp>
        <p:nvSpPr>
          <p:cNvPr id="2" name="Freeform 2"/>
          <p:cNvSpPr/>
          <p:nvPr/>
        </p:nvSpPr>
        <p:spPr>
          <a:xfrm>
            <a:off x="544711" y="6710745"/>
            <a:ext cx="1911949" cy="4345338"/>
          </a:xfrm>
          <a:custGeom>
            <a:avLst/>
            <a:gdLst/>
            <a:ahLst/>
            <a:cxnLst/>
            <a:rect l="l" t="t" r="r" b="b"/>
            <a:pathLst>
              <a:path w="1911949" h="4345338">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7128651" y="6710745"/>
            <a:ext cx="1911949" cy="4345338"/>
          </a:xfrm>
          <a:custGeom>
            <a:avLst/>
            <a:gdLst/>
            <a:ahLst/>
            <a:cxnLst/>
            <a:rect l="l" t="t" r="r" b="b"/>
            <a:pathLst>
              <a:path w="1911949" h="4345338">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544711" y="-769084"/>
            <a:ext cx="1911949" cy="4345338"/>
          </a:xfrm>
          <a:custGeom>
            <a:avLst/>
            <a:gdLst/>
            <a:ahLst/>
            <a:cxnLst/>
            <a:rect l="l" t="t" r="r" b="b"/>
            <a:pathLst>
              <a:path w="1911949" h="4345338">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7128651" y="-769084"/>
            <a:ext cx="1911949" cy="4345338"/>
          </a:xfrm>
          <a:custGeom>
            <a:avLst/>
            <a:gdLst/>
            <a:ahLst/>
            <a:cxnLst/>
            <a:rect l="l" t="t" r="r" b="b"/>
            <a:pathLst>
              <a:path w="1911949" h="4345338">
                <a:moveTo>
                  <a:pt x="0" y="0"/>
                </a:moveTo>
                <a:lnTo>
                  <a:pt x="1911949" y="0"/>
                </a:lnTo>
                <a:lnTo>
                  <a:pt x="1911949" y="4345339"/>
                </a:lnTo>
                <a:lnTo>
                  <a:pt x="0" y="43453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flipH="1">
            <a:off x="544711" y="2939493"/>
            <a:ext cx="1911949" cy="4345338"/>
          </a:xfrm>
          <a:custGeom>
            <a:avLst/>
            <a:gdLst/>
            <a:ahLst/>
            <a:cxnLst/>
            <a:rect l="l" t="t" r="r" b="b"/>
            <a:pathLst>
              <a:path w="1911949" h="4345338">
                <a:moveTo>
                  <a:pt x="1911949" y="0"/>
                </a:moveTo>
                <a:lnTo>
                  <a:pt x="0" y="0"/>
                </a:lnTo>
                <a:lnTo>
                  <a:pt x="0" y="4345339"/>
                </a:lnTo>
                <a:lnTo>
                  <a:pt x="1911949" y="4345339"/>
                </a:lnTo>
                <a:lnTo>
                  <a:pt x="191194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flipH="1">
            <a:off x="17128651" y="2939493"/>
            <a:ext cx="1911949" cy="4345338"/>
          </a:xfrm>
          <a:custGeom>
            <a:avLst/>
            <a:gdLst/>
            <a:ahLst/>
            <a:cxnLst/>
            <a:rect l="l" t="t" r="r" b="b"/>
            <a:pathLst>
              <a:path w="1911949" h="4345338">
                <a:moveTo>
                  <a:pt x="1911949" y="0"/>
                </a:moveTo>
                <a:lnTo>
                  <a:pt x="0" y="0"/>
                </a:lnTo>
                <a:lnTo>
                  <a:pt x="0" y="4345339"/>
                </a:lnTo>
                <a:lnTo>
                  <a:pt x="1911949" y="4345339"/>
                </a:lnTo>
                <a:lnTo>
                  <a:pt x="191194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3369750" y="3842984"/>
            <a:ext cx="13889550" cy="2519308"/>
          </a:xfrm>
          <a:prstGeom prst="rect">
            <a:avLst/>
          </a:prstGeom>
        </p:spPr>
        <p:txBody>
          <a:bodyPr lIns="0" tIns="0" rIns="0" bIns="0" rtlCol="0" anchor="t">
            <a:spAutoFit/>
          </a:bodyPr>
          <a:lstStyle/>
          <a:p>
            <a:pPr marL="0" lvl="0" indent="0" algn="l">
              <a:lnSpc>
                <a:spcPts val="19918"/>
              </a:lnSpc>
            </a:pPr>
            <a:r>
              <a:rPr lang="en-US" sz="16461">
                <a:solidFill>
                  <a:srgbClr val="5F6F52"/>
                </a:solidFill>
                <a:latin typeface="Sunborn"/>
                <a:ea typeface="Sunborn"/>
                <a:cs typeface="Sunborn"/>
                <a:sym typeface="Sunborn"/>
              </a:rPr>
              <a:t>Thank You</a:t>
            </a:r>
          </a:p>
        </p:txBody>
      </p:sp>
      <p:grpSp>
        <p:nvGrpSpPr>
          <p:cNvPr id="9" name="Group 9"/>
          <p:cNvGrpSpPr/>
          <p:nvPr/>
        </p:nvGrpSpPr>
        <p:grpSpPr>
          <a:xfrm>
            <a:off x="4436014" y="6966556"/>
            <a:ext cx="11239885" cy="1916859"/>
            <a:chOff x="0" y="0"/>
            <a:chExt cx="2960299" cy="504852"/>
          </a:xfrm>
        </p:grpSpPr>
        <p:sp>
          <p:nvSpPr>
            <p:cNvPr id="10" name="Freeform 10"/>
            <p:cNvSpPr/>
            <p:nvPr/>
          </p:nvSpPr>
          <p:spPr>
            <a:xfrm>
              <a:off x="0" y="0"/>
              <a:ext cx="2960299" cy="504852"/>
            </a:xfrm>
            <a:custGeom>
              <a:avLst/>
              <a:gdLst/>
              <a:ahLst/>
              <a:cxnLst/>
              <a:rect l="l" t="t" r="r" b="b"/>
              <a:pathLst>
                <a:path w="2960299" h="504852">
                  <a:moveTo>
                    <a:pt x="0" y="0"/>
                  </a:moveTo>
                  <a:lnTo>
                    <a:pt x="2960299" y="0"/>
                  </a:lnTo>
                  <a:lnTo>
                    <a:pt x="2960299" y="504852"/>
                  </a:lnTo>
                  <a:lnTo>
                    <a:pt x="0" y="504852"/>
                  </a:lnTo>
                  <a:close/>
                </a:path>
              </a:pathLst>
            </a:custGeom>
            <a:solidFill>
              <a:srgbClr val="5F6F52"/>
            </a:solidFill>
          </p:spPr>
          <p:txBody>
            <a:bodyPr/>
            <a:lstStyle/>
            <a:p>
              <a:endParaRPr lang="en-US"/>
            </a:p>
          </p:txBody>
        </p:sp>
        <p:sp>
          <p:nvSpPr>
            <p:cNvPr id="11" name="TextBox 11"/>
            <p:cNvSpPr txBox="1"/>
            <p:nvPr/>
          </p:nvSpPr>
          <p:spPr>
            <a:xfrm>
              <a:off x="0" y="-57150"/>
              <a:ext cx="2960299" cy="562002"/>
            </a:xfrm>
            <a:prstGeom prst="rect">
              <a:avLst/>
            </a:prstGeom>
          </p:spPr>
          <p:txBody>
            <a:bodyPr lIns="50800" tIns="50800" rIns="50800" bIns="50800" rtlCol="0" anchor="ctr"/>
            <a:lstStyle/>
            <a:p>
              <a:pPr algn="ctr">
                <a:lnSpc>
                  <a:spcPts val="3852"/>
                </a:lnSpc>
              </a:pPr>
              <a:r>
                <a:rPr lang="en-US" sz="2751" b="1">
                  <a:solidFill>
                    <a:srgbClr val="FFFFFF"/>
                  </a:solidFill>
                  <a:latin typeface="Gotham Bold"/>
                  <a:ea typeface="Gotham Bold"/>
                  <a:cs typeface="Gotham Bold"/>
                  <a:sym typeface="Gotham Bold"/>
                </a:rPr>
                <a:t>Presentasi diakhiri dengan ucapan terima kasih dan sesi tanya jawab untuk mendiskusikan hasil dari pekerjaan kami</a:t>
              </a:r>
            </a:p>
          </p:txBody>
        </p:sp>
      </p:grpSp>
      <p:sp>
        <p:nvSpPr>
          <p:cNvPr id="12" name="Freeform 12"/>
          <p:cNvSpPr/>
          <p:nvPr/>
        </p:nvSpPr>
        <p:spPr>
          <a:xfrm>
            <a:off x="3369750" y="2307685"/>
            <a:ext cx="416467" cy="631808"/>
          </a:xfrm>
          <a:custGeom>
            <a:avLst/>
            <a:gdLst/>
            <a:ahLst/>
            <a:cxnLst/>
            <a:rect l="l" t="t" r="r" b="b"/>
            <a:pathLst>
              <a:path w="416467" h="631808">
                <a:moveTo>
                  <a:pt x="0" y="0"/>
                </a:moveTo>
                <a:lnTo>
                  <a:pt x="416466" y="0"/>
                </a:lnTo>
                <a:lnTo>
                  <a:pt x="416466" y="631808"/>
                </a:lnTo>
                <a:lnTo>
                  <a:pt x="0" y="6318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4012638" y="2330109"/>
            <a:ext cx="6935572" cy="529811"/>
          </a:xfrm>
          <a:prstGeom prst="rect">
            <a:avLst/>
          </a:prstGeom>
        </p:spPr>
        <p:txBody>
          <a:bodyPr lIns="0" tIns="0" rIns="0" bIns="0" rtlCol="0" anchor="t">
            <a:spAutoFit/>
          </a:bodyPr>
          <a:lstStyle/>
          <a:p>
            <a:pPr marL="0" lvl="0" indent="0" algn="l">
              <a:lnSpc>
                <a:spcPts val="4397"/>
              </a:lnSpc>
              <a:spcBef>
                <a:spcPct val="0"/>
              </a:spcBef>
            </a:pPr>
            <a:r>
              <a:rPr lang="en-US" sz="3141">
                <a:solidFill>
                  <a:srgbClr val="5F6F52"/>
                </a:solidFill>
                <a:latin typeface="Gotham"/>
                <a:ea typeface="Gotham"/>
                <a:cs typeface="Gotham"/>
                <a:sym typeface="Gotham"/>
              </a:rPr>
              <a:t>kelompok 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6DAC8"/>
        </a:solidFill>
        <a:effectLst/>
      </p:bgPr>
    </p:bg>
    <p:spTree>
      <p:nvGrpSpPr>
        <p:cNvPr id="1" name=""/>
        <p:cNvGrpSpPr/>
        <p:nvPr/>
      </p:nvGrpSpPr>
      <p:grpSpPr>
        <a:xfrm>
          <a:off x="0" y="0"/>
          <a:ext cx="0" cy="0"/>
          <a:chOff x="0" y="0"/>
          <a:chExt cx="0" cy="0"/>
        </a:xfrm>
      </p:grpSpPr>
      <p:grpSp>
        <p:nvGrpSpPr>
          <p:cNvPr id="2" name="Group 2"/>
          <p:cNvGrpSpPr/>
          <p:nvPr/>
        </p:nvGrpSpPr>
        <p:grpSpPr>
          <a:xfrm>
            <a:off x="12557194" y="3391300"/>
            <a:ext cx="5239957" cy="2986937"/>
            <a:chOff x="0" y="0"/>
            <a:chExt cx="811806" cy="462755"/>
          </a:xfrm>
        </p:grpSpPr>
        <p:sp>
          <p:nvSpPr>
            <p:cNvPr id="3" name="Freeform 3"/>
            <p:cNvSpPr/>
            <p:nvPr/>
          </p:nvSpPr>
          <p:spPr>
            <a:xfrm>
              <a:off x="0" y="0"/>
              <a:ext cx="811806" cy="462755"/>
            </a:xfrm>
            <a:custGeom>
              <a:avLst/>
              <a:gdLst/>
              <a:ahLst/>
              <a:cxnLst/>
              <a:rect l="l" t="t" r="r" b="b"/>
              <a:pathLst>
                <a:path w="811806" h="462755">
                  <a:moveTo>
                    <a:pt x="0" y="0"/>
                  </a:moveTo>
                  <a:lnTo>
                    <a:pt x="811806" y="0"/>
                  </a:lnTo>
                  <a:lnTo>
                    <a:pt x="811806" y="462755"/>
                  </a:lnTo>
                  <a:lnTo>
                    <a:pt x="0" y="462755"/>
                  </a:lnTo>
                  <a:close/>
                </a:path>
              </a:pathLst>
            </a:custGeom>
            <a:blipFill>
              <a:blip r:embed="rId2"/>
              <a:stretch>
                <a:fillRect t="-106" b="-106"/>
              </a:stretch>
            </a:blipFill>
          </p:spPr>
          <p:txBody>
            <a:bodyPr/>
            <a:lstStyle/>
            <a:p>
              <a:endParaRPr lang="en-US"/>
            </a:p>
          </p:txBody>
        </p:sp>
      </p:grpSp>
      <p:grpSp>
        <p:nvGrpSpPr>
          <p:cNvPr id="4" name="Group 4"/>
          <p:cNvGrpSpPr/>
          <p:nvPr/>
        </p:nvGrpSpPr>
        <p:grpSpPr>
          <a:xfrm>
            <a:off x="-294833" y="9596668"/>
            <a:ext cx="18877666" cy="944931"/>
            <a:chOff x="0" y="0"/>
            <a:chExt cx="4971896" cy="248871"/>
          </a:xfrm>
        </p:grpSpPr>
        <p:sp>
          <p:nvSpPr>
            <p:cNvPr id="5" name="Freeform 5"/>
            <p:cNvSpPr/>
            <p:nvPr/>
          </p:nvSpPr>
          <p:spPr>
            <a:xfrm>
              <a:off x="0" y="0"/>
              <a:ext cx="4971896" cy="248871"/>
            </a:xfrm>
            <a:custGeom>
              <a:avLst/>
              <a:gdLst/>
              <a:ahLst/>
              <a:cxnLst/>
              <a:rect l="l" t="t" r="r" b="b"/>
              <a:pathLst>
                <a:path w="4971896" h="248871">
                  <a:moveTo>
                    <a:pt x="0" y="0"/>
                  </a:moveTo>
                  <a:lnTo>
                    <a:pt x="4971896" y="0"/>
                  </a:lnTo>
                  <a:lnTo>
                    <a:pt x="4971896" y="248871"/>
                  </a:lnTo>
                  <a:lnTo>
                    <a:pt x="0" y="248871"/>
                  </a:lnTo>
                  <a:close/>
                </a:path>
              </a:pathLst>
            </a:custGeom>
            <a:solidFill>
              <a:srgbClr val="F6EDDD"/>
            </a:solidFill>
          </p:spPr>
          <p:txBody>
            <a:bodyPr/>
            <a:lstStyle/>
            <a:p>
              <a:endParaRPr lang="en-US"/>
            </a:p>
          </p:txBody>
        </p:sp>
        <p:sp>
          <p:nvSpPr>
            <p:cNvPr id="6" name="TextBox 6"/>
            <p:cNvSpPr txBox="1"/>
            <p:nvPr/>
          </p:nvSpPr>
          <p:spPr>
            <a:xfrm>
              <a:off x="0" y="-47625"/>
              <a:ext cx="4971896" cy="296496"/>
            </a:xfrm>
            <a:prstGeom prst="rect">
              <a:avLst/>
            </a:prstGeom>
          </p:spPr>
          <p:txBody>
            <a:bodyPr lIns="50800" tIns="50800" rIns="50800" bIns="50800" rtlCol="0" anchor="ctr"/>
            <a:lstStyle/>
            <a:p>
              <a:pPr algn="ctr">
                <a:lnSpc>
                  <a:spcPts val="3012"/>
                </a:lnSpc>
              </a:pPr>
              <a:endParaRPr/>
            </a:p>
          </p:txBody>
        </p:sp>
      </p:grpSp>
      <p:sp>
        <p:nvSpPr>
          <p:cNvPr id="7" name="Freeform 7"/>
          <p:cNvSpPr/>
          <p:nvPr/>
        </p:nvSpPr>
        <p:spPr>
          <a:xfrm>
            <a:off x="16721449" y="-266124"/>
            <a:ext cx="1075701" cy="2444776"/>
          </a:xfrm>
          <a:custGeom>
            <a:avLst/>
            <a:gdLst/>
            <a:ahLst/>
            <a:cxnLst/>
            <a:rect l="l" t="t" r="r" b="b"/>
            <a:pathLst>
              <a:path w="1075701" h="2444776">
                <a:moveTo>
                  <a:pt x="0" y="0"/>
                </a:moveTo>
                <a:lnTo>
                  <a:pt x="1075702" y="0"/>
                </a:lnTo>
                <a:lnTo>
                  <a:pt x="1075702" y="2444776"/>
                </a:lnTo>
                <a:lnTo>
                  <a:pt x="0" y="24447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490849" y="8374280"/>
            <a:ext cx="1075701" cy="2444776"/>
          </a:xfrm>
          <a:custGeom>
            <a:avLst/>
            <a:gdLst/>
            <a:ahLst/>
            <a:cxnLst/>
            <a:rect l="l" t="t" r="r" b="b"/>
            <a:pathLst>
              <a:path w="1075701" h="2444776">
                <a:moveTo>
                  <a:pt x="0" y="0"/>
                </a:moveTo>
                <a:lnTo>
                  <a:pt x="1075702" y="0"/>
                </a:lnTo>
                <a:lnTo>
                  <a:pt x="1075702" y="2444776"/>
                </a:lnTo>
                <a:lnTo>
                  <a:pt x="0" y="24447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1028700" y="3388604"/>
            <a:ext cx="10609462" cy="3452643"/>
          </a:xfrm>
          <a:prstGeom prst="rect">
            <a:avLst/>
          </a:prstGeom>
        </p:spPr>
        <p:txBody>
          <a:bodyPr lIns="0" tIns="0" rIns="0" bIns="0" rtlCol="0" anchor="t">
            <a:spAutoFit/>
          </a:bodyPr>
          <a:lstStyle/>
          <a:p>
            <a:pPr algn="just">
              <a:lnSpc>
                <a:spcPts val="3946"/>
              </a:lnSpc>
            </a:pPr>
            <a:r>
              <a:rPr lang="en-US" sz="2819">
                <a:solidFill>
                  <a:srgbClr val="000000"/>
                </a:solidFill>
                <a:latin typeface="Gotham"/>
                <a:ea typeface="Gotham"/>
                <a:cs typeface="Gotham"/>
                <a:sym typeface="Gotham"/>
              </a:rPr>
              <a:t>Harmon Corp. membutuhkan sistem informasi untuk meningkatkan efisiensi operasional dan memberikan layanan optimal. Tujuan utama adalah merancang sistem menggunakan metodologi Waterfall, menerapkan tiga jenis Design Pattern, serta menghasilkan diagram teknis seperti Use Case Diagram dan Activity Diagram.</a:t>
            </a:r>
          </a:p>
          <a:p>
            <a:pPr marL="0" lvl="0" indent="0" algn="just">
              <a:lnSpc>
                <a:spcPts val="3946"/>
              </a:lnSpc>
              <a:spcBef>
                <a:spcPct val="0"/>
              </a:spcBef>
            </a:pPr>
            <a:endParaRPr lang="en-US" sz="2819">
              <a:solidFill>
                <a:srgbClr val="000000"/>
              </a:solidFill>
              <a:latin typeface="Gotham"/>
              <a:ea typeface="Gotham"/>
              <a:cs typeface="Gotham"/>
              <a:sym typeface="Gotham"/>
            </a:endParaRPr>
          </a:p>
        </p:txBody>
      </p:sp>
      <p:sp>
        <p:nvSpPr>
          <p:cNvPr id="10" name="TextBox 10"/>
          <p:cNvSpPr txBox="1"/>
          <p:nvPr/>
        </p:nvSpPr>
        <p:spPr>
          <a:xfrm>
            <a:off x="1028700" y="1019175"/>
            <a:ext cx="16230600"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Pendahuluan</a:t>
            </a:r>
          </a:p>
        </p:txBody>
      </p:sp>
      <p:sp>
        <p:nvSpPr>
          <p:cNvPr id="11" name="TextBox 11"/>
          <p:cNvSpPr txBox="1"/>
          <p:nvPr/>
        </p:nvSpPr>
        <p:spPr>
          <a:xfrm>
            <a:off x="1028700" y="2455494"/>
            <a:ext cx="7096613" cy="588019"/>
          </a:xfrm>
          <a:prstGeom prst="rect">
            <a:avLst/>
          </a:prstGeom>
        </p:spPr>
        <p:txBody>
          <a:bodyPr lIns="0" tIns="0" rIns="0" bIns="0" rtlCol="0" anchor="t">
            <a:spAutoFit/>
          </a:bodyPr>
          <a:lstStyle/>
          <a:p>
            <a:pPr marL="0" lvl="0" indent="0" algn="l">
              <a:lnSpc>
                <a:spcPts val="4864"/>
              </a:lnSpc>
            </a:pPr>
            <a:r>
              <a:rPr lang="en-US" sz="3474" b="1">
                <a:solidFill>
                  <a:srgbClr val="5F6F52"/>
                </a:solidFill>
                <a:latin typeface="Gotham Bold"/>
                <a:ea typeface="Gotham Bold"/>
                <a:cs typeface="Gotham Bold"/>
                <a:sym typeface="Gotham Bold"/>
              </a:rPr>
              <a:t>Latar Belakang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6DAC8"/>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6230600" cy="1161912"/>
          </a:xfrm>
          <a:prstGeom prst="rect">
            <a:avLst/>
          </a:prstGeom>
        </p:spPr>
        <p:txBody>
          <a:bodyPr lIns="0" tIns="0" rIns="0" bIns="0" rtlCol="0" anchor="t">
            <a:spAutoFit/>
          </a:bodyPr>
          <a:lstStyle/>
          <a:p>
            <a:pPr marL="0" lvl="0" indent="0" algn="ctr">
              <a:lnSpc>
                <a:spcPts val="9206"/>
              </a:lnSpc>
            </a:pPr>
            <a:r>
              <a:rPr lang="en-US" sz="7608">
                <a:solidFill>
                  <a:srgbClr val="5F6F52"/>
                </a:solidFill>
                <a:latin typeface="Sunborn"/>
                <a:ea typeface="Sunborn"/>
                <a:cs typeface="Sunborn"/>
                <a:sym typeface="Sunborn"/>
              </a:rPr>
              <a:t>metodologi perancangan</a:t>
            </a:r>
          </a:p>
        </p:txBody>
      </p:sp>
      <p:sp>
        <p:nvSpPr>
          <p:cNvPr id="3" name="TextBox 3"/>
          <p:cNvSpPr txBox="1"/>
          <p:nvPr/>
        </p:nvSpPr>
        <p:spPr>
          <a:xfrm>
            <a:off x="1545519" y="2282984"/>
            <a:ext cx="16427483" cy="2077194"/>
          </a:xfrm>
          <a:prstGeom prst="rect">
            <a:avLst/>
          </a:prstGeom>
        </p:spPr>
        <p:txBody>
          <a:bodyPr lIns="0" tIns="0" rIns="0" bIns="0" rtlCol="0" anchor="t">
            <a:spAutoFit/>
          </a:bodyPr>
          <a:lstStyle/>
          <a:p>
            <a:pPr algn="ctr">
              <a:lnSpc>
                <a:spcPts val="4158"/>
              </a:lnSpc>
            </a:pPr>
            <a:r>
              <a:rPr lang="en-US" sz="2970">
                <a:solidFill>
                  <a:srgbClr val="000000"/>
                </a:solidFill>
                <a:latin typeface="Gotham"/>
                <a:ea typeface="Gotham"/>
                <a:cs typeface="Gotham"/>
                <a:sym typeface="Gotham"/>
              </a:rPr>
              <a:t>E-commerce merupakan fokus utama dalam perancangan sistem ini, di mana transaksi jual beli dilakukan secara elektronik untuk mengurangi biaya operasional. Metodologi SDLC Waterfall diterapkan karena cocok untuk kebutuhan yang sudah jelas sejak awal.</a:t>
            </a:r>
          </a:p>
          <a:p>
            <a:pPr marL="0" lvl="0" indent="0" algn="ctr">
              <a:lnSpc>
                <a:spcPts val="4158"/>
              </a:lnSpc>
              <a:spcBef>
                <a:spcPct val="0"/>
              </a:spcBef>
            </a:pPr>
            <a:endParaRPr lang="en-US" sz="2970">
              <a:solidFill>
                <a:srgbClr val="000000"/>
              </a:solidFill>
              <a:latin typeface="Gotham"/>
              <a:ea typeface="Gotham"/>
              <a:cs typeface="Gotham"/>
              <a:sym typeface="Gotham"/>
            </a:endParaRPr>
          </a:p>
        </p:txBody>
      </p:sp>
      <p:grpSp>
        <p:nvGrpSpPr>
          <p:cNvPr id="4" name="Group 4"/>
          <p:cNvGrpSpPr/>
          <p:nvPr/>
        </p:nvGrpSpPr>
        <p:grpSpPr>
          <a:xfrm>
            <a:off x="10509430" y="4519226"/>
            <a:ext cx="4854868" cy="5074584"/>
            <a:chOff x="0" y="0"/>
            <a:chExt cx="6473157" cy="6766112"/>
          </a:xfrm>
        </p:grpSpPr>
        <p:grpSp>
          <p:nvGrpSpPr>
            <p:cNvPr id="5" name="Group 5"/>
            <p:cNvGrpSpPr/>
            <p:nvPr/>
          </p:nvGrpSpPr>
          <p:grpSpPr>
            <a:xfrm>
              <a:off x="0" y="0"/>
              <a:ext cx="6473157" cy="6516095"/>
              <a:chOff x="0" y="0"/>
              <a:chExt cx="1278648" cy="1287130"/>
            </a:xfrm>
          </p:grpSpPr>
          <p:sp>
            <p:nvSpPr>
              <p:cNvPr id="6" name="Freeform 6"/>
              <p:cNvSpPr/>
              <p:nvPr/>
            </p:nvSpPr>
            <p:spPr>
              <a:xfrm>
                <a:off x="0" y="0"/>
                <a:ext cx="1278648" cy="1287130"/>
              </a:xfrm>
              <a:custGeom>
                <a:avLst/>
                <a:gdLst/>
                <a:ahLst/>
                <a:cxnLst/>
                <a:rect l="l" t="t" r="r" b="b"/>
                <a:pathLst>
                  <a:path w="1278648" h="1287130">
                    <a:moveTo>
                      <a:pt x="0" y="0"/>
                    </a:moveTo>
                    <a:lnTo>
                      <a:pt x="1278648" y="0"/>
                    </a:lnTo>
                    <a:lnTo>
                      <a:pt x="1278648" y="1287130"/>
                    </a:lnTo>
                    <a:lnTo>
                      <a:pt x="0" y="1287130"/>
                    </a:lnTo>
                    <a:close/>
                  </a:path>
                </a:pathLst>
              </a:custGeom>
              <a:solidFill>
                <a:srgbClr val="F6EDDD"/>
              </a:solidFill>
            </p:spPr>
            <p:txBody>
              <a:bodyPr/>
              <a:lstStyle/>
              <a:p>
                <a:endParaRPr lang="en-US"/>
              </a:p>
            </p:txBody>
          </p:sp>
          <p:sp>
            <p:nvSpPr>
              <p:cNvPr id="7" name="TextBox 7"/>
              <p:cNvSpPr txBox="1"/>
              <p:nvPr/>
            </p:nvSpPr>
            <p:spPr>
              <a:xfrm>
                <a:off x="0" y="-47625"/>
                <a:ext cx="1278648" cy="1334755"/>
              </a:xfrm>
              <a:prstGeom prst="rect">
                <a:avLst/>
              </a:prstGeom>
            </p:spPr>
            <p:txBody>
              <a:bodyPr lIns="50800" tIns="50800" rIns="50800" bIns="50800" rtlCol="0" anchor="ctr"/>
              <a:lstStyle/>
              <a:p>
                <a:pPr algn="ctr">
                  <a:lnSpc>
                    <a:spcPts val="3012"/>
                  </a:lnSpc>
                </a:pPr>
                <a:endParaRPr/>
              </a:p>
            </p:txBody>
          </p:sp>
        </p:grpSp>
        <p:sp>
          <p:nvSpPr>
            <p:cNvPr id="8" name="TextBox 8"/>
            <p:cNvSpPr txBox="1"/>
            <p:nvPr/>
          </p:nvSpPr>
          <p:spPr>
            <a:xfrm>
              <a:off x="169250" y="2329367"/>
              <a:ext cx="6134657" cy="443674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5F6F52"/>
                  </a:solidFill>
                  <a:latin typeface="Gotham"/>
                  <a:ea typeface="Gotham"/>
                  <a:cs typeface="Gotham"/>
                  <a:sym typeface="Gotham"/>
                </a:rPr>
                <a:t>Tahapan: Requirement Analysis, System Design, Implementation, Testing, Maintenance.</a:t>
              </a:r>
            </a:p>
            <a:p>
              <a:pPr marL="518160" lvl="1" indent="-259080" algn="l">
                <a:lnSpc>
                  <a:spcPts val="3359"/>
                </a:lnSpc>
                <a:buFont typeface="Arial"/>
                <a:buChar char="•"/>
              </a:pPr>
              <a:r>
                <a:rPr lang="en-US" sz="2400">
                  <a:solidFill>
                    <a:srgbClr val="5F6F52"/>
                  </a:solidFill>
                  <a:latin typeface="Gotham"/>
                  <a:ea typeface="Gotham"/>
                  <a:cs typeface="Gotham"/>
                  <a:sym typeface="Gotham"/>
                </a:rPr>
                <a:t>Cocok untuk kebutuhan yang sudah jelas sejak awal.</a:t>
              </a:r>
            </a:p>
            <a:p>
              <a:pPr marL="0" lvl="0" indent="0" algn="l">
                <a:lnSpc>
                  <a:spcPts val="3359"/>
                </a:lnSpc>
                <a:spcBef>
                  <a:spcPct val="0"/>
                </a:spcBef>
              </a:pPr>
              <a:endParaRPr lang="en-US" sz="2400">
                <a:solidFill>
                  <a:srgbClr val="5F6F52"/>
                </a:solidFill>
                <a:latin typeface="Gotham"/>
                <a:ea typeface="Gotham"/>
                <a:cs typeface="Gotham"/>
                <a:sym typeface="Gotham"/>
              </a:endParaRPr>
            </a:p>
          </p:txBody>
        </p:sp>
        <p:sp>
          <p:nvSpPr>
            <p:cNvPr id="9" name="TextBox 9"/>
            <p:cNvSpPr txBox="1"/>
            <p:nvPr/>
          </p:nvSpPr>
          <p:spPr>
            <a:xfrm>
              <a:off x="473019" y="359199"/>
              <a:ext cx="5527120" cy="1585426"/>
            </a:xfrm>
            <a:prstGeom prst="rect">
              <a:avLst/>
            </a:prstGeom>
          </p:spPr>
          <p:txBody>
            <a:bodyPr lIns="0" tIns="0" rIns="0" bIns="0" rtlCol="0" anchor="t">
              <a:spAutoFit/>
            </a:bodyPr>
            <a:lstStyle/>
            <a:p>
              <a:pPr marL="0" lvl="0" indent="0" algn="ctr">
                <a:lnSpc>
                  <a:spcPts val="4810"/>
                </a:lnSpc>
                <a:spcBef>
                  <a:spcPct val="0"/>
                </a:spcBef>
              </a:pPr>
              <a:r>
                <a:rPr lang="en-US" sz="3436" b="1">
                  <a:solidFill>
                    <a:srgbClr val="5F6F52"/>
                  </a:solidFill>
                  <a:latin typeface="Gotham Bold"/>
                  <a:ea typeface="Gotham Bold"/>
                  <a:cs typeface="Gotham Bold"/>
                  <a:sym typeface="Gotham Bold"/>
                </a:rPr>
                <a:t>Metode SDLC Waterfall</a:t>
              </a:r>
            </a:p>
          </p:txBody>
        </p:sp>
      </p:grpSp>
      <p:grpSp>
        <p:nvGrpSpPr>
          <p:cNvPr id="10" name="Group 10"/>
          <p:cNvGrpSpPr/>
          <p:nvPr/>
        </p:nvGrpSpPr>
        <p:grpSpPr>
          <a:xfrm>
            <a:off x="3780552" y="4519226"/>
            <a:ext cx="4854868" cy="4887071"/>
            <a:chOff x="0" y="0"/>
            <a:chExt cx="6473157" cy="6516095"/>
          </a:xfrm>
        </p:grpSpPr>
        <p:grpSp>
          <p:nvGrpSpPr>
            <p:cNvPr id="11" name="Group 11"/>
            <p:cNvGrpSpPr/>
            <p:nvPr/>
          </p:nvGrpSpPr>
          <p:grpSpPr>
            <a:xfrm>
              <a:off x="0" y="0"/>
              <a:ext cx="6473157" cy="6516095"/>
              <a:chOff x="0" y="0"/>
              <a:chExt cx="1278648" cy="1287130"/>
            </a:xfrm>
          </p:grpSpPr>
          <p:sp>
            <p:nvSpPr>
              <p:cNvPr id="12" name="Freeform 12"/>
              <p:cNvSpPr/>
              <p:nvPr/>
            </p:nvSpPr>
            <p:spPr>
              <a:xfrm>
                <a:off x="0" y="0"/>
                <a:ext cx="1278648" cy="1287130"/>
              </a:xfrm>
              <a:custGeom>
                <a:avLst/>
                <a:gdLst/>
                <a:ahLst/>
                <a:cxnLst/>
                <a:rect l="l" t="t" r="r" b="b"/>
                <a:pathLst>
                  <a:path w="1278648" h="1287130">
                    <a:moveTo>
                      <a:pt x="0" y="0"/>
                    </a:moveTo>
                    <a:lnTo>
                      <a:pt x="1278648" y="0"/>
                    </a:lnTo>
                    <a:lnTo>
                      <a:pt x="1278648" y="1287130"/>
                    </a:lnTo>
                    <a:lnTo>
                      <a:pt x="0" y="1287130"/>
                    </a:lnTo>
                    <a:close/>
                  </a:path>
                </a:pathLst>
              </a:custGeom>
              <a:solidFill>
                <a:srgbClr val="F6EDDD"/>
              </a:solidFill>
            </p:spPr>
            <p:txBody>
              <a:bodyPr/>
              <a:lstStyle/>
              <a:p>
                <a:endParaRPr lang="en-US"/>
              </a:p>
            </p:txBody>
          </p:sp>
          <p:sp>
            <p:nvSpPr>
              <p:cNvPr id="13" name="TextBox 13"/>
              <p:cNvSpPr txBox="1"/>
              <p:nvPr/>
            </p:nvSpPr>
            <p:spPr>
              <a:xfrm>
                <a:off x="0" y="-47625"/>
                <a:ext cx="1278648" cy="1334755"/>
              </a:xfrm>
              <a:prstGeom prst="rect">
                <a:avLst/>
              </a:prstGeom>
            </p:spPr>
            <p:txBody>
              <a:bodyPr lIns="50800" tIns="50800" rIns="50800" bIns="50800" rtlCol="0" anchor="ctr"/>
              <a:lstStyle/>
              <a:p>
                <a:pPr algn="ctr">
                  <a:lnSpc>
                    <a:spcPts val="3012"/>
                  </a:lnSpc>
                </a:pPr>
                <a:endParaRPr/>
              </a:p>
            </p:txBody>
          </p:sp>
        </p:grpSp>
        <p:sp>
          <p:nvSpPr>
            <p:cNvPr id="14" name="TextBox 14"/>
            <p:cNvSpPr txBox="1"/>
            <p:nvPr/>
          </p:nvSpPr>
          <p:spPr>
            <a:xfrm>
              <a:off x="341919" y="1897000"/>
              <a:ext cx="5789319" cy="331914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5F6F52"/>
                  </a:solidFill>
                  <a:latin typeface="Gotham"/>
                  <a:ea typeface="Gotham"/>
                  <a:cs typeface="Gotham"/>
                  <a:sym typeface="Gotham"/>
                </a:rPr>
                <a:t>Jual beli produk secara elektronik melalui internet.</a:t>
              </a:r>
            </a:p>
            <a:p>
              <a:pPr marL="518160" lvl="1" indent="-259080" algn="l">
                <a:lnSpc>
                  <a:spcPts val="3359"/>
                </a:lnSpc>
                <a:spcBef>
                  <a:spcPct val="0"/>
                </a:spcBef>
                <a:buFont typeface="Arial"/>
                <a:buChar char="•"/>
              </a:pPr>
              <a:r>
                <a:rPr lang="en-US" sz="2400">
                  <a:solidFill>
                    <a:srgbClr val="5F6F52"/>
                  </a:solidFill>
                  <a:latin typeface="Gotham"/>
                  <a:ea typeface="Gotham"/>
                  <a:cs typeface="Gotham"/>
                  <a:sym typeface="Gotham"/>
                </a:rPr>
                <a:t>Mengurangi biaya operasional perusahaan.</a:t>
              </a:r>
            </a:p>
            <a:p>
              <a:pPr marL="0" lvl="0" indent="0" algn="l">
                <a:lnSpc>
                  <a:spcPts val="3359"/>
                </a:lnSpc>
                <a:spcBef>
                  <a:spcPct val="0"/>
                </a:spcBef>
              </a:pPr>
              <a:endParaRPr lang="en-US" sz="2400">
                <a:solidFill>
                  <a:srgbClr val="5F6F52"/>
                </a:solidFill>
                <a:latin typeface="Gotham"/>
                <a:ea typeface="Gotham"/>
                <a:cs typeface="Gotham"/>
                <a:sym typeface="Gotham"/>
              </a:endParaRPr>
            </a:p>
          </p:txBody>
        </p:sp>
        <p:sp>
          <p:nvSpPr>
            <p:cNvPr id="15" name="TextBox 15"/>
            <p:cNvSpPr txBox="1"/>
            <p:nvPr/>
          </p:nvSpPr>
          <p:spPr>
            <a:xfrm>
              <a:off x="473019" y="359199"/>
              <a:ext cx="5527120" cy="772626"/>
            </a:xfrm>
            <a:prstGeom prst="rect">
              <a:avLst/>
            </a:prstGeom>
          </p:spPr>
          <p:txBody>
            <a:bodyPr lIns="0" tIns="0" rIns="0" bIns="0" rtlCol="0" anchor="t">
              <a:spAutoFit/>
            </a:bodyPr>
            <a:lstStyle/>
            <a:p>
              <a:pPr marL="0" lvl="0" indent="0" algn="ctr">
                <a:lnSpc>
                  <a:spcPts val="4810"/>
                </a:lnSpc>
                <a:spcBef>
                  <a:spcPct val="0"/>
                </a:spcBef>
              </a:pPr>
              <a:r>
                <a:rPr lang="en-US" sz="3436" b="1">
                  <a:solidFill>
                    <a:srgbClr val="5F6F52"/>
                  </a:solidFill>
                  <a:latin typeface="Gotham Bold"/>
                  <a:ea typeface="Gotham Bold"/>
                  <a:cs typeface="Gotham Bold"/>
                  <a:sym typeface="Gotham Bold"/>
                </a:rPr>
                <a:t>E-COMMERCE</a:t>
              </a:r>
            </a:p>
          </p:txBody>
        </p:sp>
      </p:grpSp>
      <p:sp>
        <p:nvSpPr>
          <p:cNvPr id="16" name="Freeform 16"/>
          <p:cNvSpPr/>
          <p:nvPr/>
        </p:nvSpPr>
        <p:spPr>
          <a:xfrm rot="5400000">
            <a:off x="490849" y="8035912"/>
            <a:ext cx="1075701" cy="2444776"/>
          </a:xfrm>
          <a:custGeom>
            <a:avLst/>
            <a:gdLst/>
            <a:ahLst/>
            <a:cxnLst/>
            <a:rect l="l" t="t" r="r" b="b"/>
            <a:pathLst>
              <a:path w="1075701" h="2444776">
                <a:moveTo>
                  <a:pt x="0" y="0"/>
                </a:moveTo>
                <a:lnTo>
                  <a:pt x="1075702" y="0"/>
                </a:lnTo>
                <a:lnTo>
                  <a:pt x="1075702" y="2444776"/>
                </a:lnTo>
                <a:lnTo>
                  <a:pt x="0" y="2444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Freeform 17"/>
          <p:cNvSpPr/>
          <p:nvPr/>
        </p:nvSpPr>
        <p:spPr>
          <a:xfrm rot="5400000" flipV="1">
            <a:off x="16721449" y="-155345"/>
            <a:ext cx="1075701" cy="2444776"/>
          </a:xfrm>
          <a:custGeom>
            <a:avLst/>
            <a:gdLst/>
            <a:ahLst/>
            <a:cxnLst/>
            <a:rect l="l" t="t" r="r" b="b"/>
            <a:pathLst>
              <a:path w="1075701" h="2444776">
                <a:moveTo>
                  <a:pt x="0" y="2444776"/>
                </a:moveTo>
                <a:lnTo>
                  <a:pt x="1075702" y="2444776"/>
                </a:lnTo>
                <a:lnTo>
                  <a:pt x="1075702" y="0"/>
                </a:lnTo>
                <a:lnTo>
                  <a:pt x="0" y="0"/>
                </a:lnTo>
                <a:lnTo>
                  <a:pt x="0" y="244477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EDDD"/>
        </a:solidFill>
        <a:effectLst/>
      </p:bgPr>
    </p:bg>
    <p:spTree>
      <p:nvGrpSpPr>
        <p:cNvPr id="1" name=""/>
        <p:cNvGrpSpPr/>
        <p:nvPr/>
      </p:nvGrpSpPr>
      <p:grpSpPr>
        <a:xfrm>
          <a:off x="0" y="0"/>
          <a:ext cx="0" cy="0"/>
          <a:chOff x="0" y="0"/>
          <a:chExt cx="0" cy="0"/>
        </a:xfrm>
      </p:grpSpPr>
      <p:grpSp>
        <p:nvGrpSpPr>
          <p:cNvPr id="2" name="Group 2"/>
          <p:cNvGrpSpPr/>
          <p:nvPr/>
        </p:nvGrpSpPr>
        <p:grpSpPr>
          <a:xfrm>
            <a:off x="-47534" y="1900161"/>
            <a:ext cx="6995991" cy="7919686"/>
            <a:chOff x="0" y="0"/>
            <a:chExt cx="1842566" cy="2085843"/>
          </a:xfrm>
        </p:grpSpPr>
        <p:sp>
          <p:nvSpPr>
            <p:cNvPr id="3" name="Freeform 3"/>
            <p:cNvSpPr/>
            <p:nvPr/>
          </p:nvSpPr>
          <p:spPr>
            <a:xfrm>
              <a:off x="0" y="0"/>
              <a:ext cx="1842566" cy="2085843"/>
            </a:xfrm>
            <a:custGeom>
              <a:avLst/>
              <a:gdLst/>
              <a:ahLst/>
              <a:cxnLst/>
              <a:rect l="l" t="t" r="r" b="b"/>
              <a:pathLst>
                <a:path w="1842566" h="2085843">
                  <a:moveTo>
                    <a:pt x="0" y="0"/>
                  </a:moveTo>
                  <a:lnTo>
                    <a:pt x="1842566" y="0"/>
                  </a:lnTo>
                  <a:lnTo>
                    <a:pt x="1842566" y="2085843"/>
                  </a:lnTo>
                  <a:lnTo>
                    <a:pt x="0" y="2085843"/>
                  </a:lnTo>
                  <a:close/>
                </a:path>
              </a:pathLst>
            </a:custGeom>
            <a:solidFill>
              <a:srgbClr val="D6DAC8"/>
            </a:solidFill>
          </p:spPr>
          <p:txBody>
            <a:bodyPr/>
            <a:lstStyle/>
            <a:p>
              <a:endParaRPr lang="en-US"/>
            </a:p>
          </p:txBody>
        </p:sp>
        <p:sp>
          <p:nvSpPr>
            <p:cNvPr id="4" name="TextBox 4"/>
            <p:cNvSpPr txBox="1"/>
            <p:nvPr/>
          </p:nvSpPr>
          <p:spPr>
            <a:xfrm>
              <a:off x="0" y="-57150"/>
              <a:ext cx="1842566" cy="2142993"/>
            </a:xfrm>
            <a:prstGeom prst="rect">
              <a:avLst/>
            </a:prstGeom>
          </p:spPr>
          <p:txBody>
            <a:bodyPr lIns="50800" tIns="50800" rIns="50800" bIns="50800" rtlCol="0" anchor="ctr"/>
            <a:lstStyle/>
            <a:p>
              <a:pPr algn="ctr">
                <a:lnSpc>
                  <a:spcPts val="3712"/>
                </a:lnSpc>
              </a:pPr>
              <a:r>
                <a:rPr lang="en-US" sz="2651">
                  <a:solidFill>
                    <a:srgbClr val="000000"/>
                  </a:solidFill>
                  <a:latin typeface="Inter"/>
                  <a:ea typeface="Inter"/>
                  <a:cs typeface="Inter"/>
                  <a:sym typeface="Inter"/>
                </a:rPr>
                <a:t>Dalam sistem e-commerce, Use Case Diagram memodelkan interaksi antara pembeli, penjual, kurir, dan sistem, seperti pembelian barang, penjualan daring, dan pengiriman. State Diagram menggambarkan perubahan status sistem, misalnya dari "Barang Dipesan" hingga "Barang Diterima". Activity Swimlane Diagram memvisualisasikan alur proses dari pembelian hingga pengiriman barang dengan pembagian aktivitas tiap aktor. Sementara itu, Class Diagram menunjukkan struktur kelas seperti Pembeli, Penjual, Kurir, dan Pesanan, beserta atribut dan hubungan antar kelas.</a:t>
              </a:r>
            </a:p>
          </p:txBody>
        </p:sp>
      </p:grpSp>
      <p:sp>
        <p:nvSpPr>
          <p:cNvPr id="5" name="Freeform 5"/>
          <p:cNvSpPr/>
          <p:nvPr/>
        </p:nvSpPr>
        <p:spPr>
          <a:xfrm>
            <a:off x="16004893" y="688212"/>
            <a:ext cx="3293711" cy="871461"/>
          </a:xfrm>
          <a:custGeom>
            <a:avLst/>
            <a:gdLst/>
            <a:ahLst/>
            <a:cxnLst/>
            <a:rect l="l" t="t" r="r" b="b"/>
            <a:pathLst>
              <a:path w="3293711" h="871461">
                <a:moveTo>
                  <a:pt x="0" y="0"/>
                </a:moveTo>
                <a:lnTo>
                  <a:pt x="3293711" y="0"/>
                </a:lnTo>
                <a:lnTo>
                  <a:pt x="3293711" y="871461"/>
                </a:lnTo>
                <a:lnTo>
                  <a:pt x="0" y="8714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5400000" flipV="1">
            <a:off x="3763074" y="8996396"/>
            <a:ext cx="924994" cy="2102259"/>
          </a:xfrm>
          <a:custGeom>
            <a:avLst/>
            <a:gdLst/>
            <a:ahLst/>
            <a:cxnLst/>
            <a:rect l="l" t="t" r="r" b="b"/>
            <a:pathLst>
              <a:path w="924994" h="2102259">
                <a:moveTo>
                  <a:pt x="0" y="2102258"/>
                </a:moveTo>
                <a:lnTo>
                  <a:pt x="924994" y="2102258"/>
                </a:lnTo>
                <a:lnTo>
                  <a:pt x="924994" y="0"/>
                </a:lnTo>
                <a:lnTo>
                  <a:pt x="0" y="0"/>
                </a:lnTo>
                <a:lnTo>
                  <a:pt x="0" y="210225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5400000" flipV="1">
            <a:off x="68972" y="8996396"/>
            <a:ext cx="924994" cy="2102259"/>
          </a:xfrm>
          <a:custGeom>
            <a:avLst/>
            <a:gdLst/>
            <a:ahLst/>
            <a:cxnLst/>
            <a:rect l="l" t="t" r="r" b="b"/>
            <a:pathLst>
              <a:path w="924994" h="2102259">
                <a:moveTo>
                  <a:pt x="0" y="2102258"/>
                </a:moveTo>
                <a:lnTo>
                  <a:pt x="924993" y="2102258"/>
                </a:lnTo>
                <a:lnTo>
                  <a:pt x="924993" y="0"/>
                </a:lnTo>
                <a:lnTo>
                  <a:pt x="0" y="0"/>
                </a:lnTo>
                <a:lnTo>
                  <a:pt x="0" y="210225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5400000" flipH="1" flipV="1">
            <a:off x="1936835" y="8996396"/>
            <a:ext cx="924994" cy="2102259"/>
          </a:xfrm>
          <a:custGeom>
            <a:avLst/>
            <a:gdLst/>
            <a:ahLst/>
            <a:cxnLst/>
            <a:rect l="l" t="t" r="r" b="b"/>
            <a:pathLst>
              <a:path w="924994" h="2102259">
                <a:moveTo>
                  <a:pt x="924994" y="2102258"/>
                </a:moveTo>
                <a:lnTo>
                  <a:pt x="0" y="2102258"/>
                </a:lnTo>
                <a:lnTo>
                  <a:pt x="0" y="0"/>
                </a:lnTo>
                <a:lnTo>
                  <a:pt x="924994" y="0"/>
                </a:lnTo>
                <a:lnTo>
                  <a:pt x="924994" y="210225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TextBox 9"/>
          <p:cNvSpPr txBox="1"/>
          <p:nvPr/>
        </p:nvSpPr>
        <p:spPr>
          <a:xfrm>
            <a:off x="1028700" y="538224"/>
            <a:ext cx="16230600"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perancangan sistem</a:t>
            </a:r>
          </a:p>
        </p:txBody>
      </p:sp>
      <p:grpSp>
        <p:nvGrpSpPr>
          <p:cNvPr id="10" name="Group 10"/>
          <p:cNvGrpSpPr/>
          <p:nvPr/>
        </p:nvGrpSpPr>
        <p:grpSpPr>
          <a:xfrm>
            <a:off x="7806075" y="2367314"/>
            <a:ext cx="14153814" cy="1338761"/>
            <a:chOff x="0" y="0"/>
            <a:chExt cx="3727754" cy="352595"/>
          </a:xfrm>
        </p:grpSpPr>
        <p:sp>
          <p:nvSpPr>
            <p:cNvPr id="11" name="Freeform 11"/>
            <p:cNvSpPr/>
            <p:nvPr/>
          </p:nvSpPr>
          <p:spPr>
            <a:xfrm>
              <a:off x="0" y="0"/>
              <a:ext cx="3727753" cy="352595"/>
            </a:xfrm>
            <a:custGeom>
              <a:avLst/>
              <a:gdLst/>
              <a:ahLst/>
              <a:cxnLst/>
              <a:rect l="l" t="t" r="r" b="b"/>
              <a:pathLst>
                <a:path w="3727753" h="352595">
                  <a:moveTo>
                    <a:pt x="0" y="0"/>
                  </a:moveTo>
                  <a:lnTo>
                    <a:pt x="3727753" y="0"/>
                  </a:lnTo>
                  <a:lnTo>
                    <a:pt x="3727753" y="352595"/>
                  </a:lnTo>
                  <a:lnTo>
                    <a:pt x="0" y="352595"/>
                  </a:lnTo>
                  <a:close/>
                </a:path>
              </a:pathLst>
            </a:custGeom>
            <a:solidFill>
              <a:srgbClr val="D6DAC8"/>
            </a:solidFill>
          </p:spPr>
          <p:txBody>
            <a:bodyPr/>
            <a:lstStyle/>
            <a:p>
              <a:endParaRPr lang="en-US"/>
            </a:p>
          </p:txBody>
        </p:sp>
        <p:sp>
          <p:nvSpPr>
            <p:cNvPr id="12" name="TextBox 12"/>
            <p:cNvSpPr txBox="1"/>
            <p:nvPr/>
          </p:nvSpPr>
          <p:spPr>
            <a:xfrm>
              <a:off x="0" y="-47625"/>
              <a:ext cx="3727754" cy="400220"/>
            </a:xfrm>
            <a:prstGeom prst="rect">
              <a:avLst/>
            </a:prstGeom>
          </p:spPr>
          <p:txBody>
            <a:bodyPr lIns="50800" tIns="50800" rIns="50800" bIns="50800" rtlCol="0" anchor="ctr"/>
            <a:lstStyle/>
            <a:p>
              <a:pPr algn="ctr">
                <a:lnSpc>
                  <a:spcPts val="3012"/>
                </a:lnSpc>
              </a:pPr>
              <a:endParaRPr/>
            </a:p>
          </p:txBody>
        </p:sp>
      </p:grpSp>
      <p:grpSp>
        <p:nvGrpSpPr>
          <p:cNvPr id="13" name="Group 13"/>
          <p:cNvGrpSpPr/>
          <p:nvPr/>
        </p:nvGrpSpPr>
        <p:grpSpPr>
          <a:xfrm>
            <a:off x="7806075" y="4172800"/>
            <a:ext cx="14153814" cy="1338761"/>
            <a:chOff x="0" y="0"/>
            <a:chExt cx="3727754" cy="352595"/>
          </a:xfrm>
        </p:grpSpPr>
        <p:sp>
          <p:nvSpPr>
            <p:cNvPr id="14" name="Freeform 14"/>
            <p:cNvSpPr/>
            <p:nvPr/>
          </p:nvSpPr>
          <p:spPr>
            <a:xfrm>
              <a:off x="0" y="0"/>
              <a:ext cx="3727753" cy="352595"/>
            </a:xfrm>
            <a:custGeom>
              <a:avLst/>
              <a:gdLst/>
              <a:ahLst/>
              <a:cxnLst/>
              <a:rect l="l" t="t" r="r" b="b"/>
              <a:pathLst>
                <a:path w="3727753" h="352595">
                  <a:moveTo>
                    <a:pt x="0" y="0"/>
                  </a:moveTo>
                  <a:lnTo>
                    <a:pt x="3727753" y="0"/>
                  </a:lnTo>
                  <a:lnTo>
                    <a:pt x="3727753" y="352595"/>
                  </a:lnTo>
                  <a:lnTo>
                    <a:pt x="0" y="352595"/>
                  </a:lnTo>
                  <a:close/>
                </a:path>
              </a:pathLst>
            </a:custGeom>
            <a:solidFill>
              <a:srgbClr val="D6DAC8"/>
            </a:solidFill>
          </p:spPr>
          <p:txBody>
            <a:bodyPr/>
            <a:lstStyle/>
            <a:p>
              <a:endParaRPr lang="en-US"/>
            </a:p>
          </p:txBody>
        </p:sp>
        <p:sp>
          <p:nvSpPr>
            <p:cNvPr id="15" name="TextBox 15"/>
            <p:cNvSpPr txBox="1"/>
            <p:nvPr/>
          </p:nvSpPr>
          <p:spPr>
            <a:xfrm>
              <a:off x="0" y="-47625"/>
              <a:ext cx="3727754" cy="400220"/>
            </a:xfrm>
            <a:prstGeom prst="rect">
              <a:avLst/>
            </a:prstGeom>
          </p:spPr>
          <p:txBody>
            <a:bodyPr lIns="50800" tIns="50800" rIns="50800" bIns="50800" rtlCol="0" anchor="ctr"/>
            <a:lstStyle/>
            <a:p>
              <a:pPr algn="ctr">
                <a:lnSpc>
                  <a:spcPts val="3012"/>
                </a:lnSpc>
              </a:pPr>
              <a:endParaRPr/>
            </a:p>
          </p:txBody>
        </p:sp>
      </p:grpSp>
      <p:grpSp>
        <p:nvGrpSpPr>
          <p:cNvPr id="16" name="Group 16"/>
          <p:cNvGrpSpPr/>
          <p:nvPr/>
        </p:nvGrpSpPr>
        <p:grpSpPr>
          <a:xfrm>
            <a:off x="7806075" y="5978285"/>
            <a:ext cx="14153814" cy="1338761"/>
            <a:chOff x="0" y="0"/>
            <a:chExt cx="3727754" cy="352595"/>
          </a:xfrm>
        </p:grpSpPr>
        <p:sp>
          <p:nvSpPr>
            <p:cNvPr id="17" name="Freeform 17"/>
            <p:cNvSpPr/>
            <p:nvPr/>
          </p:nvSpPr>
          <p:spPr>
            <a:xfrm>
              <a:off x="0" y="0"/>
              <a:ext cx="3727753" cy="352595"/>
            </a:xfrm>
            <a:custGeom>
              <a:avLst/>
              <a:gdLst/>
              <a:ahLst/>
              <a:cxnLst/>
              <a:rect l="l" t="t" r="r" b="b"/>
              <a:pathLst>
                <a:path w="3727753" h="352595">
                  <a:moveTo>
                    <a:pt x="0" y="0"/>
                  </a:moveTo>
                  <a:lnTo>
                    <a:pt x="3727753" y="0"/>
                  </a:lnTo>
                  <a:lnTo>
                    <a:pt x="3727753" y="352595"/>
                  </a:lnTo>
                  <a:lnTo>
                    <a:pt x="0" y="352595"/>
                  </a:lnTo>
                  <a:close/>
                </a:path>
              </a:pathLst>
            </a:custGeom>
            <a:solidFill>
              <a:srgbClr val="D6DAC8"/>
            </a:solidFill>
          </p:spPr>
          <p:txBody>
            <a:bodyPr/>
            <a:lstStyle/>
            <a:p>
              <a:endParaRPr lang="en-US"/>
            </a:p>
          </p:txBody>
        </p:sp>
        <p:sp>
          <p:nvSpPr>
            <p:cNvPr id="18" name="TextBox 18"/>
            <p:cNvSpPr txBox="1"/>
            <p:nvPr/>
          </p:nvSpPr>
          <p:spPr>
            <a:xfrm>
              <a:off x="0" y="-47625"/>
              <a:ext cx="3727754" cy="400220"/>
            </a:xfrm>
            <a:prstGeom prst="rect">
              <a:avLst/>
            </a:prstGeom>
          </p:spPr>
          <p:txBody>
            <a:bodyPr lIns="50800" tIns="50800" rIns="50800" bIns="50800" rtlCol="0" anchor="ctr"/>
            <a:lstStyle/>
            <a:p>
              <a:pPr algn="ctr">
                <a:lnSpc>
                  <a:spcPts val="3012"/>
                </a:lnSpc>
              </a:pPr>
              <a:endParaRPr/>
            </a:p>
          </p:txBody>
        </p:sp>
      </p:grpSp>
      <p:grpSp>
        <p:nvGrpSpPr>
          <p:cNvPr id="19" name="Group 19"/>
          <p:cNvGrpSpPr/>
          <p:nvPr/>
        </p:nvGrpSpPr>
        <p:grpSpPr>
          <a:xfrm>
            <a:off x="7806075" y="7783771"/>
            <a:ext cx="14153814" cy="1338761"/>
            <a:chOff x="0" y="0"/>
            <a:chExt cx="3727754" cy="352595"/>
          </a:xfrm>
        </p:grpSpPr>
        <p:sp>
          <p:nvSpPr>
            <p:cNvPr id="20" name="Freeform 20"/>
            <p:cNvSpPr/>
            <p:nvPr/>
          </p:nvSpPr>
          <p:spPr>
            <a:xfrm>
              <a:off x="0" y="0"/>
              <a:ext cx="3727753" cy="352595"/>
            </a:xfrm>
            <a:custGeom>
              <a:avLst/>
              <a:gdLst/>
              <a:ahLst/>
              <a:cxnLst/>
              <a:rect l="l" t="t" r="r" b="b"/>
              <a:pathLst>
                <a:path w="3727753" h="352595">
                  <a:moveTo>
                    <a:pt x="0" y="0"/>
                  </a:moveTo>
                  <a:lnTo>
                    <a:pt x="3727753" y="0"/>
                  </a:lnTo>
                  <a:lnTo>
                    <a:pt x="3727753" y="352595"/>
                  </a:lnTo>
                  <a:lnTo>
                    <a:pt x="0" y="352595"/>
                  </a:lnTo>
                  <a:close/>
                </a:path>
              </a:pathLst>
            </a:custGeom>
            <a:solidFill>
              <a:srgbClr val="D6DAC8"/>
            </a:solidFill>
          </p:spPr>
          <p:txBody>
            <a:bodyPr/>
            <a:lstStyle/>
            <a:p>
              <a:endParaRPr lang="en-US"/>
            </a:p>
          </p:txBody>
        </p:sp>
        <p:sp>
          <p:nvSpPr>
            <p:cNvPr id="21" name="TextBox 21"/>
            <p:cNvSpPr txBox="1"/>
            <p:nvPr/>
          </p:nvSpPr>
          <p:spPr>
            <a:xfrm>
              <a:off x="0" y="-47625"/>
              <a:ext cx="3727754" cy="400220"/>
            </a:xfrm>
            <a:prstGeom prst="rect">
              <a:avLst/>
            </a:prstGeom>
          </p:spPr>
          <p:txBody>
            <a:bodyPr lIns="50800" tIns="50800" rIns="50800" bIns="50800" rtlCol="0" anchor="ctr"/>
            <a:lstStyle/>
            <a:p>
              <a:pPr algn="ctr">
                <a:lnSpc>
                  <a:spcPts val="3012"/>
                </a:lnSpc>
              </a:pPr>
              <a:endParaRPr/>
            </a:p>
          </p:txBody>
        </p:sp>
      </p:grpSp>
      <p:sp>
        <p:nvSpPr>
          <p:cNvPr id="22" name="TextBox 22"/>
          <p:cNvSpPr txBox="1"/>
          <p:nvPr/>
        </p:nvSpPr>
        <p:spPr>
          <a:xfrm>
            <a:off x="8640522" y="2586789"/>
            <a:ext cx="9068753" cy="1389966"/>
          </a:xfrm>
          <a:prstGeom prst="rect">
            <a:avLst/>
          </a:prstGeom>
        </p:spPr>
        <p:txBody>
          <a:bodyPr lIns="0" tIns="0" rIns="0" bIns="0" rtlCol="0" anchor="t">
            <a:spAutoFit/>
          </a:bodyPr>
          <a:lstStyle/>
          <a:p>
            <a:pPr algn="ctr">
              <a:lnSpc>
                <a:spcPts val="3712"/>
              </a:lnSpc>
            </a:pPr>
            <a:r>
              <a:rPr lang="en-US" sz="2651" b="1">
                <a:solidFill>
                  <a:srgbClr val="5F6F52"/>
                </a:solidFill>
                <a:latin typeface="Inter Bold"/>
                <a:ea typeface="Inter Bold"/>
                <a:cs typeface="Inter Bold"/>
                <a:sym typeface="Inter Bold"/>
              </a:rPr>
              <a:t>Use Case Diagram </a:t>
            </a:r>
          </a:p>
          <a:p>
            <a:pPr algn="ctr">
              <a:lnSpc>
                <a:spcPts val="3712"/>
              </a:lnSpc>
            </a:pPr>
            <a:r>
              <a:rPr lang="en-US" sz="2651">
                <a:solidFill>
                  <a:srgbClr val="5F6F52"/>
                </a:solidFill>
                <a:latin typeface="Inter"/>
                <a:ea typeface="Inter"/>
                <a:cs typeface="Inter"/>
                <a:sym typeface="Inter"/>
              </a:rPr>
              <a:t>untuk menggambarkan interaksi antara aktor dan sistem.</a:t>
            </a:r>
          </a:p>
          <a:p>
            <a:pPr algn="ctr">
              <a:lnSpc>
                <a:spcPts val="3712"/>
              </a:lnSpc>
              <a:spcBef>
                <a:spcPct val="0"/>
              </a:spcBef>
            </a:pPr>
            <a:endParaRPr lang="en-US" sz="2651">
              <a:solidFill>
                <a:srgbClr val="5F6F52"/>
              </a:solidFill>
              <a:latin typeface="Inter"/>
              <a:ea typeface="Inter"/>
              <a:cs typeface="Inter"/>
              <a:sym typeface="Inter"/>
            </a:endParaRPr>
          </a:p>
        </p:txBody>
      </p:sp>
      <p:sp>
        <p:nvSpPr>
          <p:cNvPr id="23" name="TextBox 23"/>
          <p:cNvSpPr txBox="1"/>
          <p:nvPr/>
        </p:nvSpPr>
        <p:spPr>
          <a:xfrm>
            <a:off x="10670774" y="4351984"/>
            <a:ext cx="5334119" cy="923241"/>
          </a:xfrm>
          <a:prstGeom prst="rect">
            <a:avLst/>
          </a:prstGeom>
        </p:spPr>
        <p:txBody>
          <a:bodyPr lIns="0" tIns="0" rIns="0" bIns="0" rtlCol="0" anchor="t">
            <a:spAutoFit/>
          </a:bodyPr>
          <a:lstStyle/>
          <a:p>
            <a:pPr algn="ctr">
              <a:lnSpc>
                <a:spcPts val="3712"/>
              </a:lnSpc>
              <a:spcBef>
                <a:spcPct val="0"/>
              </a:spcBef>
            </a:pPr>
            <a:r>
              <a:rPr lang="en-US" sz="2651" b="1">
                <a:solidFill>
                  <a:srgbClr val="5F6F52"/>
                </a:solidFill>
                <a:latin typeface="Inter Bold"/>
                <a:ea typeface="Inter Bold"/>
                <a:cs typeface="Inter Bold"/>
                <a:sym typeface="Inter Bold"/>
              </a:rPr>
              <a:t>State Diagram </a:t>
            </a:r>
          </a:p>
          <a:p>
            <a:pPr algn="ctr">
              <a:lnSpc>
                <a:spcPts val="3712"/>
              </a:lnSpc>
              <a:spcBef>
                <a:spcPct val="0"/>
              </a:spcBef>
            </a:pPr>
            <a:r>
              <a:rPr lang="en-US" sz="2651">
                <a:solidFill>
                  <a:srgbClr val="5F6F52"/>
                </a:solidFill>
                <a:latin typeface="Inter"/>
                <a:ea typeface="Inter"/>
                <a:cs typeface="Inter"/>
                <a:sym typeface="Inter"/>
              </a:rPr>
              <a:t>untuk memodelkan status sistem.</a:t>
            </a:r>
          </a:p>
        </p:txBody>
      </p:sp>
      <p:sp>
        <p:nvSpPr>
          <p:cNvPr id="24" name="TextBox 24"/>
          <p:cNvSpPr txBox="1"/>
          <p:nvPr/>
        </p:nvSpPr>
        <p:spPr>
          <a:xfrm>
            <a:off x="9626918" y="6157470"/>
            <a:ext cx="7632382" cy="923241"/>
          </a:xfrm>
          <a:prstGeom prst="rect">
            <a:avLst/>
          </a:prstGeom>
        </p:spPr>
        <p:txBody>
          <a:bodyPr lIns="0" tIns="0" rIns="0" bIns="0" rtlCol="0" anchor="t">
            <a:spAutoFit/>
          </a:bodyPr>
          <a:lstStyle/>
          <a:p>
            <a:pPr algn="ctr">
              <a:lnSpc>
                <a:spcPts val="3712"/>
              </a:lnSpc>
              <a:spcBef>
                <a:spcPct val="0"/>
              </a:spcBef>
            </a:pPr>
            <a:r>
              <a:rPr lang="en-US" sz="2651" b="1">
                <a:solidFill>
                  <a:srgbClr val="5F6F52"/>
                </a:solidFill>
                <a:latin typeface="Inter Bold"/>
                <a:ea typeface="Inter Bold"/>
                <a:cs typeface="Inter Bold"/>
                <a:sym typeface="Inter Bold"/>
              </a:rPr>
              <a:t>Activity Swimlane Diagram </a:t>
            </a:r>
          </a:p>
          <a:p>
            <a:pPr algn="ctr">
              <a:lnSpc>
                <a:spcPts val="3712"/>
              </a:lnSpc>
              <a:spcBef>
                <a:spcPct val="0"/>
              </a:spcBef>
            </a:pPr>
            <a:r>
              <a:rPr lang="en-US" sz="2651">
                <a:solidFill>
                  <a:srgbClr val="5F6F52"/>
                </a:solidFill>
                <a:latin typeface="Inter"/>
                <a:ea typeface="Inter"/>
                <a:cs typeface="Inter"/>
                <a:sym typeface="Inter"/>
              </a:rPr>
              <a:t>untuk alur proses pembelian hingga pengiriman.</a:t>
            </a:r>
          </a:p>
        </p:txBody>
      </p:sp>
      <p:sp>
        <p:nvSpPr>
          <p:cNvPr id="25" name="TextBox 25"/>
          <p:cNvSpPr txBox="1"/>
          <p:nvPr/>
        </p:nvSpPr>
        <p:spPr>
          <a:xfrm>
            <a:off x="8751250" y="7962955"/>
            <a:ext cx="8847297" cy="923241"/>
          </a:xfrm>
          <a:prstGeom prst="rect">
            <a:avLst/>
          </a:prstGeom>
        </p:spPr>
        <p:txBody>
          <a:bodyPr lIns="0" tIns="0" rIns="0" bIns="0" rtlCol="0" anchor="t">
            <a:spAutoFit/>
          </a:bodyPr>
          <a:lstStyle/>
          <a:p>
            <a:pPr algn="ctr">
              <a:lnSpc>
                <a:spcPts val="3712"/>
              </a:lnSpc>
              <a:spcBef>
                <a:spcPct val="0"/>
              </a:spcBef>
            </a:pPr>
            <a:r>
              <a:rPr lang="en-US" sz="2651" b="1">
                <a:solidFill>
                  <a:srgbClr val="5F6F52"/>
                </a:solidFill>
                <a:latin typeface="Inter Bold"/>
                <a:ea typeface="Inter Bold"/>
                <a:cs typeface="Inter Bold"/>
                <a:sym typeface="Inter Bold"/>
              </a:rPr>
              <a:t>Class Diagram </a:t>
            </a:r>
          </a:p>
          <a:p>
            <a:pPr algn="ctr">
              <a:lnSpc>
                <a:spcPts val="3712"/>
              </a:lnSpc>
              <a:spcBef>
                <a:spcPct val="0"/>
              </a:spcBef>
            </a:pPr>
            <a:r>
              <a:rPr lang="en-US" sz="2651">
                <a:solidFill>
                  <a:srgbClr val="5F6F52"/>
                </a:solidFill>
                <a:latin typeface="Inter"/>
                <a:ea typeface="Inter"/>
                <a:cs typeface="Inter"/>
                <a:sym typeface="Inter"/>
              </a:rPr>
              <a:t>untuk struktur kelas, atribut, dan hubungan antar objek.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6DAC8"/>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6230600" cy="1161912"/>
          </a:xfrm>
          <a:prstGeom prst="rect">
            <a:avLst/>
          </a:prstGeom>
        </p:spPr>
        <p:txBody>
          <a:bodyPr lIns="0" tIns="0" rIns="0" bIns="0" rtlCol="0" anchor="t">
            <a:spAutoFit/>
          </a:bodyPr>
          <a:lstStyle/>
          <a:p>
            <a:pPr marL="0" lvl="0" indent="0" algn="ctr">
              <a:lnSpc>
                <a:spcPts val="9206"/>
              </a:lnSpc>
            </a:pPr>
            <a:r>
              <a:rPr lang="en-US" sz="7608">
                <a:solidFill>
                  <a:srgbClr val="5F6F52"/>
                </a:solidFill>
                <a:latin typeface="Sunborn"/>
                <a:ea typeface="Sunborn"/>
                <a:cs typeface="Sunborn"/>
                <a:sym typeface="Sunborn"/>
              </a:rPr>
              <a:t>USE CASE DIAGRAM</a:t>
            </a:r>
          </a:p>
        </p:txBody>
      </p:sp>
      <p:grpSp>
        <p:nvGrpSpPr>
          <p:cNvPr id="3" name="Group 3"/>
          <p:cNvGrpSpPr/>
          <p:nvPr/>
        </p:nvGrpSpPr>
        <p:grpSpPr>
          <a:xfrm>
            <a:off x="10074049" y="3292948"/>
            <a:ext cx="4854868" cy="5074584"/>
            <a:chOff x="0" y="0"/>
            <a:chExt cx="6473157" cy="6766112"/>
          </a:xfrm>
        </p:grpSpPr>
        <p:grpSp>
          <p:nvGrpSpPr>
            <p:cNvPr id="4" name="Group 4"/>
            <p:cNvGrpSpPr/>
            <p:nvPr/>
          </p:nvGrpSpPr>
          <p:grpSpPr>
            <a:xfrm>
              <a:off x="0" y="0"/>
              <a:ext cx="6473157" cy="6516095"/>
              <a:chOff x="0" y="0"/>
              <a:chExt cx="1278648" cy="1287130"/>
            </a:xfrm>
          </p:grpSpPr>
          <p:sp>
            <p:nvSpPr>
              <p:cNvPr id="5" name="Freeform 5"/>
              <p:cNvSpPr/>
              <p:nvPr/>
            </p:nvSpPr>
            <p:spPr>
              <a:xfrm>
                <a:off x="0" y="0"/>
                <a:ext cx="1278648" cy="1287130"/>
              </a:xfrm>
              <a:custGeom>
                <a:avLst/>
                <a:gdLst/>
                <a:ahLst/>
                <a:cxnLst/>
                <a:rect l="l" t="t" r="r" b="b"/>
                <a:pathLst>
                  <a:path w="1278648" h="1287130">
                    <a:moveTo>
                      <a:pt x="0" y="0"/>
                    </a:moveTo>
                    <a:lnTo>
                      <a:pt x="1278648" y="0"/>
                    </a:lnTo>
                    <a:lnTo>
                      <a:pt x="1278648" y="1287130"/>
                    </a:lnTo>
                    <a:lnTo>
                      <a:pt x="0" y="1287130"/>
                    </a:lnTo>
                    <a:close/>
                  </a:path>
                </a:pathLst>
              </a:custGeom>
              <a:solidFill>
                <a:srgbClr val="F6EDDD"/>
              </a:solidFill>
            </p:spPr>
            <p:txBody>
              <a:bodyPr/>
              <a:lstStyle/>
              <a:p>
                <a:endParaRPr lang="en-US"/>
              </a:p>
            </p:txBody>
          </p:sp>
          <p:sp>
            <p:nvSpPr>
              <p:cNvPr id="6" name="TextBox 6"/>
              <p:cNvSpPr txBox="1"/>
              <p:nvPr/>
            </p:nvSpPr>
            <p:spPr>
              <a:xfrm>
                <a:off x="0" y="-47625"/>
                <a:ext cx="1278648" cy="1334755"/>
              </a:xfrm>
              <a:prstGeom prst="rect">
                <a:avLst/>
              </a:prstGeom>
            </p:spPr>
            <p:txBody>
              <a:bodyPr lIns="50800" tIns="50800" rIns="50800" bIns="50800" rtlCol="0" anchor="ctr"/>
              <a:lstStyle/>
              <a:p>
                <a:pPr algn="ctr">
                  <a:lnSpc>
                    <a:spcPts val="3012"/>
                  </a:lnSpc>
                </a:pPr>
                <a:endParaRPr/>
              </a:p>
            </p:txBody>
          </p:sp>
        </p:grpSp>
        <p:sp>
          <p:nvSpPr>
            <p:cNvPr id="7" name="TextBox 7"/>
            <p:cNvSpPr txBox="1"/>
            <p:nvPr/>
          </p:nvSpPr>
          <p:spPr>
            <a:xfrm>
              <a:off x="169250" y="2329367"/>
              <a:ext cx="6134657" cy="443674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5F6F52"/>
                  </a:solidFill>
                  <a:latin typeface="Gotham"/>
                  <a:ea typeface="Gotham"/>
                  <a:cs typeface="Gotham"/>
                  <a:sym typeface="Gotham"/>
                </a:rPr>
                <a:t>Tahapan: Requirement Analysis, System Design, Implementation, Testing, Maintenance.</a:t>
              </a:r>
            </a:p>
            <a:p>
              <a:pPr marL="518160" lvl="1" indent="-259080" algn="l">
                <a:lnSpc>
                  <a:spcPts val="3359"/>
                </a:lnSpc>
                <a:buFont typeface="Arial"/>
                <a:buChar char="•"/>
              </a:pPr>
              <a:r>
                <a:rPr lang="en-US" sz="2400">
                  <a:solidFill>
                    <a:srgbClr val="5F6F52"/>
                  </a:solidFill>
                  <a:latin typeface="Gotham"/>
                  <a:ea typeface="Gotham"/>
                  <a:cs typeface="Gotham"/>
                  <a:sym typeface="Gotham"/>
                </a:rPr>
                <a:t>Cocok untuk kebutuhan yang sudah jelas sejak awal.</a:t>
              </a:r>
            </a:p>
            <a:p>
              <a:pPr marL="0" lvl="0" indent="0" algn="l">
                <a:lnSpc>
                  <a:spcPts val="3359"/>
                </a:lnSpc>
                <a:spcBef>
                  <a:spcPct val="0"/>
                </a:spcBef>
              </a:pPr>
              <a:endParaRPr lang="en-US" sz="2400">
                <a:solidFill>
                  <a:srgbClr val="5F6F52"/>
                </a:solidFill>
                <a:latin typeface="Gotham"/>
                <a:ea typeface="Gotham"/>
                <a:cs typeface="Gotham"/>
                <a:sym typeface="Gotham"/>
              </a:endParaRPr>
            </a:p>
          </p:txBody>
        </p:sp>
        <p:sp>
          <p:nvSpPr>
            <p:cNvPr id="8" name="TextBox 8"/>
            <p:cNvSpPr txBox="1"/>
            <p:nvPr/>
          </p:nvSpPr>
          <p:spPr>
            <a:xfrm>
              <a:off x="473019" y="359199"/>
              <a:ext cx="5527120" cy="1585426"/>
            </a:xfrm>
            <a:prstGeom prst="rect">
              <a:avLst/>
            </a:prstGeom>
          </p:spPr>
          <p:txBody>
            <a:bodyPr lIns="0" tIns="0" rIns="0" bIns="0" rtlCol="0" anchor="t">
              <a:spAutoFit/>
            </a:bodyPr>
            <a:lstStyle/>
            <a:p>
              <a:pPr marL="0" lvl="0" indent="0" algn="ctr">
                <a:lnSpc>
                  <a:spcPts val="4810"/>
                </a:lnSpc>
                <a:spcBef>
                  <a:spcPct val="0"/>
                </a:spcBef>
              </a:pPr>
              <a:r>
                <a:rPr lang="en-US" sz="3436" b="1">
                  <a:solidFill>
                    <a:srgbClr val="5F6F52"/>
                  </a:solidFill>
                  <a:latin typeface="Gotham Bold"/>
                  <a:ea typeface="Gotham Bold"/>
                  <a:cs typeface="Gotham Bold"/>
                  <a:sym typeface="Gotham Bold"/>
                </a:rPr>
                <a:t>Metode SDLC Waterfall</a:t>
              </a:r>
            </a:p>
          </p:txBody>
        </p:sp>
      </p:grpSp>
      <p:grpSp>
        <p:nvGrpSpPr>
          <p:cNvPr id="9" name="Group 9"/>
          <p:cNvGrpSpPr/>
          <p:nvPr/>
        </p:nvGrpSpPr>
        <p:grpSpPr>
          <a:xfrm>
            <a:off x="3653285" y="3292948"/>
            <a:ext cx="4854868" cy="4887071"/>
            <a:chOff x="0" y="0"/>
            <a:chExt cx="6473157" cy="6516095"/>
          </a:xfrm>
        </p:grpSpPr>
        <p:grpSp>
          <p:nvGrpSpPr>
            <p:cNvPr id="10" name="Group 10"/>
            <p:cNvGrpSpPr/>
            <p:nvPr/>
          </p:nvGrpSpPr>
          <p:grpSpPr>
            <a:xfrm>
              <a:off x="0" y="0"/>
              <a:ext cx="6473157" cy="6516095"/>
              <a:chOff x="0" y="0"/>
              <a:chExt cx="1278648" cy="1287130"/>
            </a:xfrm>
          </p:grpSpPr>
          <p:sp>
            <p:nvSpPr>
              <p:cNvPr id="11" name="Freeform 11"/>
              <p:cNvSpPr/>
              <p:nvPr/>
            </p:nvSpPr>
            <p:spPr>
              <a:xfrm>
                <a:off x="0" y="0"/>
                <a:ext cx="1278648" cy="1287130"/>
              </a:xfrm>
              <a:custGeom>
                <a:avLst/>
                <a:gdLst/>
                <a:ahLst/>
                <a:cxnLst/>
                <a:rect l="l" t="t" r="r" b="b"/>
                <a:pathLst>
                  <a:path w="1278648" h="1287130">
                    <a:moveTo>
                      <a:pt x="0" y="0"/>
                    </a:moveTo>
                    <a:lnTo>
                      <a:pt x="1278648" y="0"/>
                    </a:lnTo>
                    <a:lnTo>
                      <a:pt x="1278648" y="1287130"/>
                    </a:lnTo>
                    <a:lnTo>
                      <a:pt x="0" y="1287130"/>
                    </a:lnTo>
                    <a:close/>
                  </a:path>
                </a:pathLst>
              </a:custGeom>
              <a:solidFill>
                <a:srgbClr val="F6EDDD"/>
              </a:solidFill>
            </p:spPr>
            <p:txBody>
              <a:bodyPr/>
              <a:lstStyle/>
              <a:p>
                <a:endParaRPr lang="en-US"/>
              </a:p>
            </p:txBody>
          </p:sp>
          <p:sp>
            <p:nvSpPr>
              <p:cNvPr id="12" name="TextBox 12"/>
              <p:cNvSpPr txBox="1"/>
              <p:nvPr/>
            </p:nvSpPr>
            <p:spPr>
              <a:xfrm>
                <a:off x="0" y="-47625"/>
                <a:ext cx="1278648" cy="1334755"/>
              </a:xfrm>
              <a:prstGeom prst="rect">
                <a:avLst/>
              </a:prstGeom>
            </p:spPr>
            <p:txBody>
              <a:bodyPr lIns="50800" tIns="50800" rIns="50800" bIns="50800" rtlCol="0" anchor="ctr"/>
              <a:lstStyle/>
              <a:p>
                <a:pPr algn="ctr">
                  <a:lnSpc>
                    <a:spcPts val="3012"/>
                  </a:lnSpc>
                </a:pPr>
                <a:endParaRPr/>
              </a:p>
            </p:txBody>
          </p:sp>
        </p:grpSp>
        <p:sp>
          <p:nvSpPr>
            <p:cNvPr id="13" name="TextBox 13"/>
            <p:cNvSpPr txBox="1"/>
            <p:nvPr/>
          </p:nvSpPr>
          <p:spPr>
            <a:xfrm>
              <a:off x="341919" y="1897000"/>
              <a:ext cx="5789319" cy="3319145"/>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5F6F52"/>
                  </a:solidFill>
                  <a:latin typeface="Gotham"/>
                  <a:ea typeface="Gotham"/>
                  <a:cs typeface="Gotham"/>
                  <a:sym typeface="Gotham"/>
                </a:rPr>
                <a:t>Jual beli produk secara elektronik melalui internet.</a:t>
              </a:r>
            </a:p>
            <a:p>
              <a:pPr marL="518160" lvl="1" indent="-259080" algn="l">
                <a:lnSpc>
                  <a:spcPts val="3359"/>
                </a:lnSpc>
                <a:spcBef>
                  <a:spcPct val="0"/>
                </a:spcBef>
                <a:buFont typeface="Arial"/>
                <a:buChar char="•"/>
              </a:pPr>
              <a:r>
                <a:rPr lang="en-US" sz="2400">
                  <a:solidFill>
                    <a:srgbClr val="5F6F52"/>
                  </a:solidFill>
                  <a:latin typeface="Gotham"/>
                  <a:ea typeface="Gotham"/>
                  <a:cs typeface="Gotham"/>
                  <a:sym typeface="Gotham"/>
                </a:rPr>
                <a:t>Mengurangi biaya operasional perusahaan.</a:t>
              </a:r>
            </a:p>
            <a:p>
              <a:pPr marL="0" lvl="0" indent="0" algn="l">
                <a:lnSpc>
                  <a:spcPts val="3359"/>
                </a:lnSpc>
                <a:spcBef>
                  <a:spcPct val="0"/>
                </a:spcBef>
              </a:pPr>
              <a:endParaRPr lang="en-US" sz="2400">
                <a:solidFill>
                  <a:srgbClr val="5F6F52"/>
                </a:solidFill>
                <a:latin typeface="Gotham"/>
                <a:ea typeface="Gotham"/>
                <a:cs typeface="Gotham"/>
                <a:sym typeface="Gotham"/>
              </a:endParaRPr>
            </a:p>
          </p:txBody>
        </p:sp>
        <p:sp>
          <p:nvSpPr>
            <p:cNvPr id="14" name="TextBox 14"/>
            <p:cNvSpPr txBox="1"/>
            <p:nvPr/>
          </p:nvSpPr>
          <p:spPr>
            <a:xfrm>
              <a:off x="473019" y="359199"/>
              <a:ext cx="5527120" cy="772626"/>
            </a:xfrm>
            <a:prstGeom prst="rect">
              <a:avLst/>
            </a:prstGeom>
          </p:spPr>
          <p:txBody>
            <a:bodyPr lIns="0" tIns="0" rIns="0" bIns="0" rtlCol="0" anchor="t">
              <a:spAutoFit/>
            </a:bodyPr>
            <a:lstStyle/>
            <a:p>
              <a:pPr marL="0" lvl="0" indent="0" algn="ctr">
                <a:lnSpc>
                  <a:spcPts val="4810"/>
                </a:lnSpc>
                <a:spcBef>
                  <a:spcPct val="0"/>
                </a:spcBef>
              </a:pPr>
              <a:r>
                <a:rPr lang="en-US" sz="3436" b="1">
                  <a:solidFill>
                    <a:srgbClr val="5F6F52"/>
                  </a:solidFill>
                  <a:latin typeface="Gotham Bold"/>
                  <a:ea typeface="Gotham Bold"/>
                  <a:cs typeface="Gotham Bold"/>
                  <a:sym typeface="Gotham Bold"/>
                </a:rPr>
                <a:t>E-COMMERCE</a:t>
              </a:r>
            </a:p>
          </p:txBody>
        </p:sp>
      </p:grpSp>
      <p:sp>
        <p:nvSpPr>
          <p:cNvPr id="15" name="Freeform 15"/>
          <p:cNvSpPr/>
          <p:nvPr/>
        </p:nvSpPr>
        <p:spPr>
          <a:xfrm rot="5400000">
            <a:off x="490849" y="8035912"/>
            <a:ext cx="1075701" cy="2444776"/>
          </a:xfrm>
          <a:custGeom>
            <a:avLst/>
            <a:gdLst/>
            <a:ahLst/>
            <a:cxnLst/>
            <a:rect l="l" t="t" r="r" b="b"/>
            <a:pathLst>
              <a:path w="1075701" h="2444776">
                <a:moveTo>
                  <a:pt x="0" y="0"/>
                </a:moveTo>
                <a:lnTo>
                  <a:pt x="1075702" y="0"/>
                </a:lnTo>
                <a:lnTo>
                  <a:pt x="1075702" y="2444776"/>
                </a:lnTo>
                <a:lnTo>
                  <a:pt x="0" y="2444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rot="5400000" flipV="1">
            <a:off x="16721449" y="-155345"/>
            <a:ext cx="1075701" cy="2444776"/>
          </a:xfrm>
          <a:custGeom>
            <a:avLst/>
            <a:gdLst/>
            <a:ahLst/>
            <a:cxnLst/>
            <a:rect l="l" t="t" r="r" b="b"/>
            <a:pathLst>
              <a:path w="1075701" h="2444776">
                <a:moveTo>
                  <a:pt x="0" y="2444776"/>
                </a:moveTo>
                <a:lnTo>
                  <a:pt x="1075702" y="2444776"/>
                </a:lnTo>
                <a:lnTo>
                  <a:pt x="1075702" y="0"/>
                </a:lnTo>
                <a:lnTo>
                  <a:pt x="0" y="0"/>
                </a:lnTo>
                <a:lnTo>
                  <a:pt x="0" y="2444776"/>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6DAC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6EDDD"/>
            </a:solidFill>
          </p:spPr>
          <p:txBody>
            <a:bodyPr/>
            <a:lstStyle/>
            <a:p>
              <a:endParaRPr 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743451" y="2057400"/>
            <a:ext cx="9656529" cy="2818428"/>
            <a:chOff x="0" y="0"/>
            <a:chExt cx="2543283" cy="742302"/>
          </a:xfrm>
        </p:grpSpPr>
        <p:sp>
          <p:nvSpPr>
            <p:cNvPr id="6" name="Freeform 6"/>
            <p:cNvSpPr/>
            <p:nvPr/>
          </p:nvSpPr>
          <p:spPr>
            <a:xfrm>
              <a:off x="0" y="0"/>
              <a:ext cx="2543283" cy="742302"/>
            </a:xfrm>
            <a:custGeom>
              <a:avLst/>
              <a:gdLst/>
              <a:ahLst/>
              <a:cxnLst/>
              <a:rect l="l" t="t" r="r" b="b"/>
              <a:pathLst>
                <a:path w="2543283" h="742302">
                  <a:moveTo>
                    <a:pt x="0" y="0"/>
                  </a:moveTo>
                  <a:lnTo>
                    <a:pt x="2543283" y="0"/>
                  </a:lnTo>
                  <a:lnTo>
                    <a:pt x="2543283" y="742302"/>
                  </a:lnTo>
                  <a:lnTo>
                    <a:pt x="0" y="742302"/>
                  </a:lnTo>
                  <a:close/>
                </a:path>
              </a:pathLst>
            </a:custGeom>
            <a:solidFill>
              <a:srgbClr val="D6DAC8"/>
            </a:solidFill>
          </p:spPr>
          <p:txBody>
            <a:bodyPr/>
            <a:lstStyle/>
            <a:p>
              <a:endParaRPr lang="en-US"/>
            </a:p>
          </p:txBody>
        </p:sp>
        <p:sp>
          <p:nvSpPr>
            <p:cNvPr id="7" name="TextBox 7"/>
            <p:cNvSpPr txBox="1"/>
            <p:nvPr/>
          </p:nvSpPr>
          <p:spPr>
            <a:xfrm>
              <a:off x="0" y="-47625"/>
              <a:ext cx="2543283" cy="789927"/>
            </a:xfrm>
            <a:prstGeom prst="rect">
              <a:avLst/>
            </a:prstGeom>
          </p:spPr>
          <p:txBody>
            <a:bodyPr lIns="50800" tIns="50800" rIns="50800" bIns="50800" rtlCol="0" anchor="ctr"/>
            <a:lstStyle/>
            <a:p>
              <a:pPr algn="ctr">
                <a:lnSpc>
                  <a:spcPts val="3012"/>
                </a:lnSpc>
              </a:pPr>
              <a:endParaRPr/>
            </a:p>
          </p:txBody>
        </p:sp>
      </p:grpSp>
      <p:sp>
        <p:nvSpPr>
          <p:cNvPr id="8" name="Freeform 8"/>
          <p:cNvSpPr/>
          <p:nvPr/>
        </p:nvSpPr>
        <p:spPr>
          <a:xfrm>
            <a:off x="11469975" y="5600700"/>
            <a:ext cx="6047749" cy="4167094"/>
          </a:xfrm>
          <a:custGeom>
            <a:avLst/>
            <a:gdLst/>
            <a:ahLst/>
            <a:cxnLst/>
            <a:rect l="l" t="t" r="r" b="b"/>
            <a:pathLst>
              <a:path w="6047749" h="4167094">
                <a:moveTo>
                  <a:pt x="0" y="0"/>
                </a:moveTo>
                <a:lnTo>
                  <a:pt x="6047750" y="0"/>
                </a:lnTo>
                <a:lnTo>
                  <a:pt x="6047750" y="4167094"/>
                </a:lnTo>
                <a:lnTo>
                  <a:pt x="0" y="4167094"/>
                </a:lnTo>
                <a:lnTo>
                  <a:pt x="0" y="0"/>
                </a:lnTo>
                <a:close/>
              </a:path>
            </a:pathLst>
          </a:custGeom>
          <a:blipFill>
            <a:blip r:embed="rId2"/>
            <a:stretch>
              <a:fillRect/>
            </a:stretch>
          </a:blipFill>
        </p:spPr>
        <p:txBody>
          <a:bodyPr/>
          <a:lstStyle/>
          <a:p>
            <a:endParaRPr lang="en-US"/>
          </a:p>
        </p:txBody>
      </p:sp>
      <p:grpSp>
        <p:nvGrpSpPr>
          <p:cNvPr id="9" name="Group 9"/>
          <p:cNvGrpSpPr/>
          <p:nvPr/>
        </p:nvGrpSpPr>
        <p:grpSpPr>
          <a:xfrm>
            <a:off x="-3296198" y="5774048"/>
            <a:ext cx="13717052" cy="4512952"/>
            <a:chOff x="0" y="0"/>
            <a:chExt cx="3612721" cy="1188596"/>
          </a:xfrm>
        </p:grpSpPr>
        <p:sp>
          <p:nvSpPr>
            <p:cNvPr id="10" name="Freeform 10"/>
            <p:cNvSpPr/>
            <p:nvPr/>
          </p:nvSpPr>
          <p:spPr>
            <a:xfrm>
              <a:off x="0" y="0"/>
              <a:ext cx="3612721" cy="1188596"/>
            </a:xfrm>
            <a:custGeom>
              <a:avLst/>
              <a:gdLst/>
              <a:ahLst/>
              <a:cxnLst/>
              <a:rect l="l" t="t" r="r" b="b"/>
              <a:pathLst>
                <a:path w="3612721" h="1188596">
                  <a:moveTo>
                    <a:pt x="0" y="0"/>
                  </a:moveTo>
                  <a:lnTo>
                    <a:pt x="3612721" y="0"/>
                  </a:lnTo>
                  <a:lnTo>
                    <a:pt x="3612721" y="1188596"/>
                  </a:lnTo>
                  <a:lnTo>
                    <a:pt x="0" y="1188596"/>
                  </a:lnTo>
                  <a:close/>
                </a:path>
              </a:pathLst>
            </a:custGeom>
            <a:solidFill>
              <a:srgbClr val="D6DAC8"/>
            </a:solidFill>
          </p:spPr>
          <p:txBody>
            <a:bodyPr/>
            <a:lstStyle/>
            <a:p>
              <a:endParaRPr lang="en-US"/>
            </a:p>
          </p:txBody>
        </p:sp>
        <p:sp>
          <p:nvSpPr>
            <p:cNvPr id="11" name="TextBox 11"/>
            <p:cNvSpPr txBox="1"/>
            <p:nvPr/>
          </p:nvSpPr>
          <p:spPr>
            <a:xfrm>
              <a:off x="0" y="-47625"/>
              <a:ext cx="3612721" cy="1236221"/>
            </a:xfrm>
            <a:prstGeom prst="rect">
              <a:avLst/>
            </a:prstGeom>
          </p:spPr>
          <p:txBody>
            <a:bodyPr lIns="50800" tIns="50800" rIns="50800" bIns="50800" rtlCol="0" anchor="ctr"/>
            <a:lstStyle/>
            <a:p>
              <a:pPr algn="ctr">
                <a:lnSpc>
                  <a:spcPts val="3012"/>
                </a:lnSpc>
              </a:pPr>
              <a:endParaRPr/>
            </a:p>
          </p:txBody>
        </p:sp>
      </p:grpSp>
      <p:sp>
        <p:nvSpPr>
          <p:cNvPr id="12" name="Freeform 12"/>
          <p:cNvSpPr/>
          <p:nvPr/>
        </p:nvSpPr>
        <p:spPr>
          <a:xfrm>
            <a:off x="11366327" y="1148090"/>
            <a:ext cx="6151397" cy="3995410"/>
          </a:xfrm>
          <a:custGeom>
            <a:avLst/>
            <a:gdLst/>
            <a:ahLst/>
            <a:cxnLst/>
            <a:rect l="l" t="t" r="r" b="b"/>
            <a:pathLst>
              <a:path w="6151397" h="3995410">
                <a:moveTo>
                  <a:pt x="0" y="0"/>
                </a:moveTo>
                <a:lnTo>
                  <a:pt x="6151398" y="0"/>
                </a:lnTo>
                <a:lnTo>
                  <a:pt x="6151398" y="3995410"/>
                </a:lnTo>
                <a:lnTo>
                  <a:pt x="0" y="3995410"/>
                </a:lnTo>
                <a:lnTo>
                  <a:pt x="0" y="0"/>
                </a:lnTo>
                <a:close/>
              </a:path>
            </a:pathLst>
          </a:custGeom>
          <a:blipFill>
            <a:blip r:embed="rId3"/>
            <a:stretch>
              <a:fillRect r="-1684"/>
            </a:stretch>
          </a:blipFill>
        </p:spPr>
        <p:txBody>
          <a:bodyPr/>
          <a:lstStyle/>
          <a:p>
            <a:endParaRPr lang="en-US"/>
          </a:p>
        </p:txBody>
      </p:sp>
      <p:sp>
        <p:nvSpPr>
          <p:cNvPr id="13" name="TextBox 13"/>
          <p:cNvSpPr txBox="1"/>
          <p:nvPr/>
        </p:nvSpPr>
        <p:spPr>
          <a:xfrm>
            <a:off x="340770" y="2291665"/>
            <a:ext cx="8052484" cy="2584163"/>
          </a:xfrm>
          <a:prstGeom prst="rect">
            <a:avLst/>
          </a:prstGeom>
        </p:spPr>
        <p:txBody>
          <a:bodyPr lIns="0" tIns="0" rIns="0" bIns="0" rtlCol="0" anchor="t">
            <a:spAutoFit/>
          </a:bodyPr>
          <a:lstStyle/>
          <a:p>
            <a:pPr algn="just">
              <a:lnSpc>
                <a:spcPts val="2990"/>
              </a:lnSpc>
            </a:pPr>
            <a:r>
              <a:rPr lang="en-US" sz="2136">
                <a:solidFill>
                  <a:srgbClr val="5F6F52"/>
                </a:solidFill>
                <a:latin typeface="Gotham"/>
                <a:ea typeface="Gotham"/>
                <a:cs typeface="Gotham"/>
                <a:sym typeface="Gotham"/>
              </a:rPr>
              <a:t>Use Case Diagram menggambarkan interaksi antara aktor dan sistem. Aktor dalam sistem ini mencakup admin, pelanggan, sistem, dan kurir. Setiap aktor memiliki peran yang berbeda dalam mengakses fitur sistem, seperti mengelola pembelian barang jadi, penjualan daring dan luring, pengelolaan data, melakukan pemasaran.</a:t>
            </a:r>
          </a:p>
          <a:p>
            <a:pPr marL="0" lvl="0" indent="0" algn="just">
              <a:lnSpc>
                <a:spcPts val="2990"/>
              </a:lnSpc>
              <a:spcBef>
                <a:spcPct val="0"/>
              </a:spcBef>
            </a:pPr>
            <a:endParaRPr lang="en-US" sz="2136">
              <a:solidFill>
                <a:srgbClr val="5F6F52"/>
              </a:solidFill>
              <a:latin typeface="Gotham"/>
              <a:ea typeface="Gotham"/>
              <a:cs typeface="Gotham"/>
              <a:sym typeface="Gotham"/>
            </a:endParaRPr>
          </a:p>
        </p:txBody>
      </p:sp>
      <p:sp>
        <p:nvSpPr>
          <p:cNvPr id="14" name="TextBox 14"/>
          <p:cNvSpPr txBox="1"/>
          <p:nvPr/>
        </p:nvSpPr>
        <p:spPr>
          <a:xfrm>
            <a:off x="1028700" y="442982"/>
            <a:ext cx="9392153"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USE CASE DIAGRAM</a:t>
            </a:r>
          </a:p>
        </p:txBody>
      </p:sp>
      <p:sp>
        <p:nvSpPr>
          <p:cNvPr id="15" name="TextBox 15"/>
          <p:cNvSpPr txBox="1"/>
          <p:nvPr/>
        </p:nvSpPr>
        <p:spPr>
          <a:xfrm>
            <a:off x="340770" y="5947697"/>
            <a:ext cx="9828916" cy="4339303"/>
          </a:xfrm>
          <a:prstGeom prst="rect">
            <a:avLst/>
          </a:prstGeom>
        </p:spPr>
        <p:txBody>
          <a:bodyPr lIns="0" tIns="0" rIns="0" bIns="0" rtlCol="0" anchor="t">
            <a:spAutoFit/>
          </a:bodyPr>
          <a:lstStyle/>
          <a:p>
            <a:pPr algn="just">
              <a:lnSpc>
                <a:spcPts val="2850"/>
              </a:lnSpc>
            </a:pPr>
            <a:r>
              <a:rPr lang="en-US" sz="2036" b="1">
                <a:solidFill>
                  <a:srgbClr val="5F6F52"/>
                </a:solidFill>
                <a:latin typeface="Gotham Bold"/>
                <a:ea typeface="Gotham Bold"/>
                <a:cs typeface="Gotham Bold"/>
                <a:sym typeface="Gotham Bold"/>
              </a:rPr>
              <a:t>Alur : </a:t>
            </a:r>
          </a:p>
          <a:p>
            <a:pPr algn="just">
              <a:lnSpc>
                <a:spcPts val="2850"/>
              </a:lnSpc>
            </a:pPr>
            <a:r>
              <a:rPr lang="en-US" sz="2036">
                <a:solidFill>
                  <a:srgbClr val="5F6F52"/>
                </a:solidFill>
                <a:latin typeface="Gotham"/>
                <a:ea typeface="Gotham"/>
                <a:cs typeface="Gotham"/>
                <a:sym typeface="Gotham"/>
              </a:rPr>
              <a:t>1. Pembeli masuk kemenu </a:t>
            </a:r>
          </a:p>
          <a:p>
            <a:pPr algn="just">
              <a:lnSpc>
                <a:spcPts val="2850"/>
              </a:lnSpc>
            </a:pPr>
            <a:r>
              <a:rPr lang="en-US" sz="2036">
                <a:solidFill>
                  <a:srgbClr val="5F6F52"/>
                </a:solidFill>
                <a:latin typeface="Gotham"/>
                <a:ea typeface="Gotham"/>
                <a:cs typeface="Gotham"/>
                <a:sym typeface="Gotham"/>
              </a:rPr>
              <a:t>2. Setelah masuk pembeli melihat tampilan produk dan memilih kategori produk </a:t>
            </a:r>
          </a:p>
          <a:p>
            <a:pPr algn="just">
              <a:lnSpc>
                <a:spcPts val="2850"/>
              </a:lnSpc>
            </a:pPr>
            <a:r>
              <a:rPr lang="en-US" sz="2036">
                <a:solidFill>
                  <a:srgbClr val="5F6F52"/>
                </a:solidFill>
                <a:latin typeface="Gotham"/>
                <a:ea typeface="Gotham"/>
                <a:cs typeface="Gotham"/>
                <a:sym typeface="Gotham"/>
              </a:rPr>
              <a:t>3. Saat produk sudah terpilih pembeli memasukkan alamat lalu pembeli memilih metode pengiriman </a:t>
            </a:r>
          </a:p>
          <a:p>
            <a:pPr algn="just">
              <a:lnSpc>
                <a:spcPts val="2850"/>
              </a:lnSpc>
            </a:pPr>
            <a:r>
              <a:rPr lang="en-US" sz="2036">
                <a:solidFill>
                  <a:srgbClr val="5F6F52"/>
                </a:solidFill>
                <a:latin typeface="Gotham"/>
                <a:ea typeface="Gotham"/>
                <a:cs typeface="Gotham"/>
                <a:sym typeface="Gotham"/>
              </a:rPr>
              <a:t>4. Sesudah terpilih selanjutnya memilih metode pembayaran ketika sudah terpilih pembeli melakukan check out </a:t>
            </a:r>
          </a:p>
          <a:p>
            <a:pPr algn="just">
              <a:lnSpc>
                <a:spcPts val="2850"/>
              </a:lnSpc>
            </a:pPr>
            <a:r>
              <a:rPr lang="en-US" sz="2036">
                <a:solidFill>
                  <a:srgbClr val="5F6F52"/>
                </a:solidFill>
                <a:latin typeface="Gotham"/>
                <a:ea typeface="Gotham"/>
                <a:cs typeface="Gotham"/>
                <a:sym typeface="Gotham"/>
              </a:rPr>
              <a:t>5. Lalu penjual menerima pesanan data produk dari pembeli,tahap selanjutnya penjual melakukan pemeriksaan pesanan lalu menyiapkan pesanan,setelah semuanya siap penjual mengirimnya kepada kurir </a:t>
            </a:r>
          </a:p>
          <a:p>
            <a:pPr marL="0" lvl="0" indent="0" algn="just">
              <a:lnSpc>
                <a:spcPts val="2850"/>
              </a:lnSpc>
              <a:spcBef>
                <a:spcPct val="0"/>
              </a:spcBef>
            </a:pPr>
            <a:endParaRPr lang="en-US" sz="2036">
              <a:solidFill>
                <a:srgbClr val="5F6F52"/>
              </a:solidFill>
              <a:latin typeface="Gotham"/>
              <a:ea typeface="Gotham"/>
              <a:cs typeface="Gotham"/>
              <a:sym typeface="Gotha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6DAC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6EDDD"/>
            </a:solidFill>
          </p:spPr>
          <p:txBody>
            <a:bodyPr/>
            <a:lstStyle/>
            <a:p>
              <a:endParaRPr 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743451" y="1956415"/>
            <a:ext cx="10587343" cy="3338562"/>
            <a:chOff x="0" y="0"/>
            <a:chExt cx="2788436" cy="879292"/>
          </a:xfrm>
        </p:grpSpPr>
        <p:sp>
          <p:nvSpPr>
            <p:cNvPr id="6" name="Freeform 6"/>
            <p:cNvSpPr/>
            <p:nvPr/>
          </p:nvSpPr>
          <p:spPr>
            <a:xfrm>
              <a:off x="0" y="0"/>
              <a:ext cx="2788436" cy="879292"/>
            </a:xfrm>
            <a:custGeom>
              <a:avLst/>
              <a:gdLst/>
              <a:ahLst/>
              <a:cxnLst/>
              <a:rect l="l" t="t" r="r" b="b"/>
              <a:pathLst>
                <a:path w="2788436" h="879292">
                  <a:moveTo>
                    <a:pt x="0" y="0"/>
                  </a:moveTo>
                  <a:lnTo>
                    <a:pt x="2788436" y="0"/>
                  </a:lnTo>
                  <a:lnTo>
                    <a:pt x="2788436" y="879292"/>
                  </a:lnTo>
                  <a:lnTo>
                    <a:pt x="0" y="879292"/>
                  </a:lnTo>
                  <a:close/>
                </a:path>
              </a:pathLst>
            </a:custGeom>
            <a:solidFill>
              <a:srgbClr val="D6DAC8"/>
            </a:solidFill>
          </p:spPr>
          <p:txBody>
            <a:bodyPr/>
            <a:lstStyle/>
            <a:p>
              <a:endParaRPr lang="en-US"/>
            </a:p>
          </p:txBody>
        </p:sp>
        <p:sp>
          <p:nvSpPr>
            <p:cNvPr id="7" name="TextBox 7"/>
            <p:cNvSpPr txBox="1"/>
            <p:nvPr/>
          </p:nvSpPr>
          <p:spPr>
            <a:xfrm>
              <a:off x="0" y="-47625"/>
              <a:ext cx="2788436" cy="926917"/>
            </a:xfrm>
            <a:prstGeom prst="rect">
              <a:avLst/>
            </a:prstGeom>
          </p:spPr>
          <p:txBody>
            <a:bodyPr lIns="50800" tIns="50800" rIns="50800" bIns="50800" rtlCol="0" anchor="ctr"/>
            <a:lstStyle/>
            <a:p>
              <a:pPr algn="ctr">
                <a:lnSpc>
                  <a:spcPts val="3012"/>
                </a:lnSpc>
              </a:pPr>
              <a:endParaRPr/>
            </a:p>
          </p:txBody>
        </p:sp>
      </p:grpSp>
      <p:grpSp>
        <p:nvGrpSpPr>
          <p:cNvPr id="8" name="Group 8"/>
          <p:cNvGrpSpPr/>
          <p:nvPr/>
        </p:nvGrpSpPr>
        <p:grpSpPr>
          <a:xfrm>
            <a:off x="-3296198" y="5647402"/>
            <a:ext cx="13966197" cy="4639598"/>
            <a:chOff x="0" y="0"/>
            <a:chExt cx="3678340" cy="1221952"/>
          </a:xfrm>
        </p:grpSpPr>
        <p:sp>
          <p:nvSpPr>
            <p:cNvPr id="9" name="Freeform 9"/>
            <p:cNvSpPr/>
            <p:nvPr/>
          </p:nvSpPr>
          <p:spPr>
            <a:xfrm>
              <a:off x="0" y="0"/>
              <a:ext cx="3678340" cy="1221952"/>
            </a:xfrm>
            <a:custGeom>
              <a:avLst/>
              <a:gdLst/>
              <a:ahLst/>
              <a:cxnLst/>
              <a:rect l="l" t="t" r="r" b="b"/>
              <a:pathLst>
                <a:path w="3678340" h="1221952">
                  <a:moveTo>
                    <a:pt x="0" y="0"/>
                  </a:moveTo>
                  <a:lnTo>
                    <a:pt x="3678340" y="0"/>
                  </a:lnTo>
                  <a:lnTo>
                    <a:pt x="3678340" y="1221952"/>
                  </a:lnTo>
                  <a:lnTo>
                    <a:pt x="0" y="1221952"/>
                  </a:lnTo>
                  <a:close/>
                </a:path>
              </a:pathLst>
            </a:custGeom>
            <a:solidFill>
              <a:srgbClr val="D6DAC8"/>
            </a:solidFill>
          </p:spPr>
          <p:txBody>
            <a:bodyPr/>
            <a:lstStyle/>
            <a:p>
              <a:endParaRPr lang="en-US"/>
            </a:p>
          </p:txBody>
        </p:sp>
        <p:sp>
          <p:nvSpPr>
            <p:cNvPr id="10" name="TextBox 10"/>
            <p:cNvSpPr txBox="1"/>
            <p:nvPr/>
          </p:nvSpPr>
          <p:spPr>
            <a:xfrm>
              <a:off x="0" y="-47625"/>
              <a:ext cx="3678340" cy="1269577"/>
            </a:xfrm>
            <a:prstGeom prst="rect">
              <a:avLst/>
            </a:prstGeom>
          </p:spPr>
          <p:txBody>
            <a:bodyPr lIns="50800" tIns="50800" rIns="50800" bIns="50800" rtlCol="0" anchor="ctr"/>
            <a:lstStyle/>
            <a:p>
              <a:pPr algn="ctr">
                <a:lnSpc>
                  <a:spcPts val="3012"/>
                </a:lnSpc>
              </a:pPr>
              <a:endParaRPr/>
            </a:p>
          </p:txBody>
        </p:sp>
      </p:grpSp>
      <p:sp>
        <p:nvSpPr>
          <p:cNvPr id="11" name="Freeform 11"/>
          <p:cNvSpPr/>
          <p:nvPr/>
        </p:nvSpPr>
        <p:spPr>
          <a:xfrm>
            <a:off x="11588932" y="420353"/>
            <a:ext cx="5928793" cy="4450405"/>
          </a:xfrm>
          <a:custGeom>
            <a:avLst/>
            <a:gdLst/>
            <a:ahLst/>
            <a:cxnLst/>
            <a:rect l="l" t="t" r="r" b="b"/>
            <a:pathLst>
              <a:path w="5928793" h="4450405">
                <a:moveTo>
                  <a:pt x="0" y="0"/>
                </a:moveTo>
                <a:lnTo>
                  <a:pt x="5928793" y="0"/>
                </a:lnTo>
                <a:lnTo>
                  <a:pt x="5928793" y="4450404"/>
                </a:lnTo>
                <a:lnTo>
                  <a:pt x="0" y="4450404"/>
                </a:lnTo>
                <a:lnTo>
                  <a:pt x="0" y="0"/>
                </a:lnTo>
                <a:close/>
              </a:path>
            </a:pathLst>
          </a:custGeom>
          <a:blipFill>
            <a:blip r:embed="rId2"/>
            <a:stretch>
              <a:fillRect/>
            </a:stretch>
          </a:blipFill>
        </p:spPr>
        <p:txBody>
          <a:bodyPr/>
          <a:lstStyle/>
          <a:p>
            <a:endParaRPr lang="en-US"/>
          </a:p>
        </p:txBody>
      </p:sp>
      <p:sp>
        <p:nvSpPr>
          <p:cNvPr id="12" name="Freeform 12"/>
          <p:cNvSpPr/>
          <p:nvPr/>
        </p:nvSpPr>
        <p:spPr>
          <a:xfrm>
            <a:off x="11203794" y="5143500"/>
            <a:ext cx="6699068" cy="4731217"/>
          </a:xfrm>
          <a:custGeom>
            <a:avLst/>
            <a:gdLst/>
            <a:ahLst/>
            <a:cxnLst/>
            <a:rect l="l" t="t" r="r" b="b"/>
            <a:pathLst>
              <a:path w="6699068" h="4731217">
                <a:moveTo>
                  <a:pt x="0" y="0"/>
                </a:moveTo>
                <a:lnTo>
                  <a:pt x="6699068" y="0"/>
                </a:lnTo>
                <a:lnTo>
                  <a:pt x="6699068" y="4731217"/>
                </a:lnTo>
                <a:lnTo>
                  <a:pt x="0" y="4731217"/>
                </a:lnTo>
                <a:lnTo>
                  <a:pt x="0" y="0"/>
                </a:lnTo>
                <a:close/>
              </a:path>
            </a:pathLst>
          </a:custGeom>
          <a:blipFill>
            <a:blip r:embed="rId3"/>
            <a:stretch>
              <a:fillRect/>
            </a:stretch>
          </a:blipFill>
        </p:spPr>
        <p:txBody>
          <a:bodyPr/>
          <a:lstStyle/>
          <a:p>
            <a:endParaRPr lang="en-US"/>
          </a:p>
        </p:txBody>
      </p:sp>
      <p:sp>
        <p:nvSpPr>
          <p:cNvPr id="13" name="TextBox 13"/>
          <p:cNvSpPr txBox="1"/>
          <p:nvPr/>
        </p:nvSpPr>
        <p:spPr>
          <a:xfrm>
            <a:off x="226901" y="2128827"/>
            <a:ext cx="9220598" cy="2955638"/>
          </a:xfrm>
          <a:prstGeom prst="rect">
            <a:avLst/>
          </a:prstGeom>
        </p:spPr>
        <p:txBody>
          <a:bodyPr lIns="0" tIns="0" rIns="0" bIns="0" rtlCol="0" anchor="t">
            <a:spAutoFit/>
          </a:bodyPr>
          <a:lstStyle/>
          <a:p>
            <a:pPr marL="0" lvl="0" indent="0" algn="just">
              <a:lnSpc>
                <a:spcPts val="2990"/>
              </a:lnSpc>
              <a:spcBef>
                <a:spcPct val="0"/>
              </a:spcBef>
            </a:pPr>
            <a:r>
              <a:rPr lang="en-US" sz="2136">
                <a:solidFill>
                  <a:srgbClr val="5F6F52"/>
                </a:solidFill>
                <a:latin typeface="Gotham"/>
                <a:ea typeface="Gotham"/>
                <a:cs typeface="Gotham"/>
                <a:sym typeface="Gotham"/>
              </a:rPr>
              <a:t>State diagram adalah diagram yang digunakan untuk medeskripsikan perilaku sistem. State diagram mendeskripsikan semua kondisi yang mungkin muncul sebagai sebuah object begitu pula dengan event. Elemen-elemen didalam state diagram adalah kotak yang merepresentasikan state sebuah objek dan tanda panah untuk menunjukkan perpindahan ke state yang selanjutnya. Bagian aktivitas dari simbol state menggambarkan aktivitas object yang akan dilakukan selama didalam state</a:t>
            </a:r>
          </a:p>
        </p:txBody>
      </p:sp>
      <p:sp>
        <p:nvSpPr>
          <p:cNvPr id="14" name="TextBox 14"/>
          <p:cNvSpPr txBox="1"/>
          <p:nvPr/>
        </p:nvSpPr>
        <p:spPr>
          <a:xfrm>
            <a:off x="1028700" y="442982"/>
            <a:ext cx="9392153" cy="1161912"/>
          </a:xfrm>
          <a:prstGeom prst="rect">
            <a:avLst/>
          </a:prstGeom>
        </p:spPr>
        <p:txBody>
          <a:bodyPr lIns="0" tIns="0" rIns="0" bIns="0" rtlCol="0" anchor="t">
            <a:spAutoFit/>
          </a:bodyPr>
          <a:lstStyle/>
          <a:p>
            <a:pPr marL="0" lvl="0" indent="0" algn="l">
              <a:lnSpc>
                <a:spcPts val="9206"/>
              </a:lnSpc>
            </a:pPr>
            <a:r>
              <a:rPr lang="en-US" sz="7608">
                <a:solidFill>
                  <a:srgbClr val="5F6F52"/>
                </a:solidFill>
                <a:latin typeface="Sunborn"/>
                <a:ea typeface="Sunborn"/>
                <a:cs typeface="Sunborn"/>
                <a:sym typeface="Sunborn"/>
              </a:rPr>
              <a:t>state DIAGRAM</a:t>
            </a:r>
          </a:p>
        </p:txBody>
      </p:sp>
      <p:sp>
        <p:nvSpPr>
          <p:cNvPr id="15" name="TextBox 15"/>
          <p:cNvSpPr txBox="1"/>
          <p:nvPr/>
        </p:nvSpPr>
        <p:spPr>
          <a:xfrm>
            <a:off x="226901" y="5809327"/>
            <a:ext cx="10193952" cy="4701253"/>
          </a:xfrm>
          <a:prstGeom prst="rect">
            <a:avLst/>
          </a:prstGeom>
        </p:spPr>
        <p:txBody>
          <a:bodyPr lIns="0" tIns="0" rIns="0" bIns="0" rtlCol="0" anchor="t">
            <a:spAutoFit/>
          </a:bodyPr>
          <a:lstStyle/>
          <a:p>
            <a:pPr algn="just">
              <a:lnSpc>
                <a:spcPts val="2850"/>
              </a:lnSpc>
            </a:pPr>
            <a:r>
              <a:rPr lang="en-US" sz="2036" b="1">
                <a:solidFill>
                  <a:srgbClr val="5F6F52"/>
                </a:solidFill>
                <a:latin typeface="Gotham Bold"/>
                <a:ea typeface="Gotham Bold"/>
                <a:cs typeface="Gotham Bold"/>
                <a:sym typeface="Gotham Bold"/>
              </a:rPr>
              <a:t>Alur :</a:t>
            </a:r>
          </a:p>
          <a:p>
            <a:pPr algn="just">
              <a:lnSpc>
                <a:spcPts val="2850"/>
              </a:lnSpc>
            </a:pPr>
            <a:r>
              <a:rPr lang="en-US" sz="2036">
                <a:solidFill>
                  <a:srgbClr val="5F6F52"/>
                </a:solidFill>
                <a:latin typeface="Gotham"/>
                <a:ea typeface="Gotham"/>
                <a:cs typeface="Gotham"/>
                <a:sym typeface="Gotham"/>
              </a:rPr>
              <a:t>1.  Pelanggan masuk lalu melihat tampilan produk.</a:t>
            </a:r>
          </a:p>
          <a:p>
            <a:pPr algn="just">
              <a:lnSpc>
                <a:spcPts val="2850"/>
              </a:lnSpc>
            </a:pPr>
            <a:r>
              <a:rPr lang="en-US" sz="2036">
                <a:solidFill>
                  <a:srgbClr val="5F6F52"/>
                </a:solidFill>
                <a:latin typeface="Gotham"/>
                <a:ea typeface="Gotham"/>
                <a:cs typeface="Gotham"/>
                <a:sym typeface="Gotham"/>
              </a:rPr>
              <a:t>2. Lalu pembeli memilih kategori produk setelah terpilih data produk akan masuk</a:t>
            </a:r>
          </a:p>
          <a:p>
            <a:pPr algn="just">
              <a:lnSpc>
                <a:spcPts val="2850"/>
              </a:lnSpc>
            </a:pPr>
            <a:r>
              <a:rPr lang="en-US" sz="2036">
                <a:solidFill>
                  <a:srgbClr val="5F6F52"/>
                </a:solidFill>
                <a:latin typeface="Gotham"/>
                <a:ea typeface="Gotham"/>
                <a:cs typeface="Gotham"/>
                <a:sym typeface="Gotham"/>
              </a:rPr>
              <a:t>3. Setelah itu pembeli melakukan metode pengiriman ketika sudah terpilih maka pembeli akan memilih metode pembayaran dan selanjutnya pembeli checkout</a:t>
            </a:r>
          </a:p>
          <a:p>
            <a:pPr algn="just">
              <a:lnSpc>
                <a:spcPts val="2850"/>
              </a:lnSpc>
            </a:pPr>
            <a:r>
              <a:rPr lang="en-US" sz="2036">
                <a:solidFill>
                  <a:srgbClr val="5F6F52"/>
                </a:solidFill>
                <a:latin typeface="Gotham"/>
                <a:ea typeface="Gotham"/>
                <a:cs typeface="Gotham"/>
                <a:sym typeface="Gotham"/>
              </a:rPr>
              <a:t>4. Lalu penjual melihat dan menerima pesanan data produk dari pembeli</a:t>
            </a:r>
          </a:p>
          <a:p>
            <a:pPr algn="just">
              <a:lnSpc>
                <a:spcPts val="2850"/>
              </a:lnSpc>
            </a:pPr>
            <a:r>
              <a:rPr lang="en-US" sz="2036">
                <a:solidFill>
                  <a:srgbClr val="5F6F52"/>
                </a:solidFill>
                <a:latin typeface="Gotham"/>
                <a:ea typeface="Gotham"/>
                <a:cs typeface="Gotham"/>
                <a:sym typeface="Gotham"/>
              </a:rPr>
              <a:t>5.Ketika diterima penjual melakukan pemeriksaan data produk dari pembeli </a:t>
            </a:r>
          </a:p>
          <a:p>
            <a:pPr algn="just">
              <a:lnSpc>
                <a:spcPts val="2850"/>
              </a:lnSpc>
            </a:pPr>
            <a:r>
              <a:rPr lang="en-US" sz="2036">
                <a:solidFill>
                  <a:srgbClr val="5F6F52"/>
                </a:solidFill>
                <a:latin typeface="Gotham"/>
                <a:ea typeface="Gotham"/>
                <a:cs typeface="Gotham"/>
                <a:sym typeface="Gotham"/>
              </a:rPr>
              <a:t>6.Setelah itu maka penjual menyerahkan kepada pihak kurir dan kurir mengkonfirmasi </a:t>
            </a:r>
          </a:p>
          <a:p>
            <a:pPr algn="just">
              <a:lnSpc>
                <a:spcPts val="2850"/>
              </a:lnSpc>
            </a:pPr>
            <a:r>
              <a:rPr lang="en-US" sz="2036">
                <a:solidFill>
                  <a:srgbClr val="5F6F52"/>
                </a:solidFill>
                <a:latin typeface="Gotham"/>
                <a:ea typeface="Gotham"/>
                <a:cs typeface="Gotham"/>
                <a:sym typeface="Gotham"/>
              </a:rPr>
              <a:t>7.Lalu sistem menerima konfirmasi dari kurir</a:t>
            </a:r>
          </a:p>
          <a:p>
            <a:pPr marL="0" lvl="0" indent="0" algn="just">
              <a:lnSpc>
                <a:spcPts val="2850"/>
              </a:lnSpc>
              <a:spcBef>
                <a:spcPct val="0"/>
              </a:spcBef>
            </a:pPr>
            <a:endParaRPr lang="en-US" sz="2036">
              <a:solidFill>
                <a:srgbClr val="5F6F52"/>
              </a:solidFill>
              <a:latin typeface="Gotham"/>
              <a:ea typeface="Gotham"/>
              <a:cs typeface="Gotham"/>
              <a:sym typeface="Gotha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6DAC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6EDDD"/>
            </a:solidFill>
          </p:spPr>
          <p:txBody>
            <a:bodyPr/>
            <a:lstStyle/>
            <a:p>
              <a:endParaRPr 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3012"/>
                </a:lnSpc>
              </a:pPr>
              <a:endParaRPr/>
            </a:p>
          </p:txBody>
        </p:sp>
      </p:grpSp>
      <p:grpSp>
        <p:nvGrpSpPr>
          <p:cNvPr id="5" name="Group 5"/>
          <p:cNvGrpSpPr/>
          <p:nvPr/>
        </p:nvGrpSpPr>
        <p:grpSpPr>
          <a:xfrm>
            <a:off x="-727828" y="2398050"/>
            <a:ext cx="9273409" cy="1821560"/>
            <a:chOff x="0" y="0"/>
            <a:chExt cx="2442379" cy="479753"/>
          </a:xfrm>
        </p:grpSpPr>
        <p:sp>
          <p:nvSpPr>
            <p:cNvPr id="6" name="Freeform 6"/>
            <p:cNvSpPr/>
            <p:nvPr/>
          </p:nvSpPr>
          <p:spPr>
            <a:xfrm>
              <a:off x="0" y="0"/>
              <a:ext cx="2442379" cy="479753"/>
            </a:xfrm>
            <a:custGeom>
              <a:avLst/>
              <a:gdLst/>
              <a:ahLst/>
              <a:cxnLst/>
              <a:rect l="l" t="t" r="r" b="b"/>
              <a:pathLst>
                <a:path w="2442379" h="479753">
                  <a:moveTo>
                    <a:pt x="0" y="0"/>
                  </a:moveTo>
                  <a:lnTo>
                    <a:pt x="2442379" y="0"/>
                  </a:lnTo>
                  <a:lnTo>
                    <a:pt x="2442379" y="479753"/>
                  </a:lnTo>
                  <a:lnTo>
                    <a:pt x="0" y="479753"/>
                  </a:lnTo>
                  <a:close/>
                </a:path>
              </a:pathLst>
            </a:custGeom>
            <a:solidFill>
              <a:srgbClr val="D6DAC8"/>
            </a:solidFill>
          </p:spPr>
          <p:txBody>
            <a:bodyPr/>
            <a:lstStyle/>
            <a:p>
              <a:endParaRPr lang="en-US"/>
            </a:p>
          </p:txBody>
        </p:sp>
        <p:sp>
          <p:nvSpPr>
            <p:cNvPr id="7" name="TextBox 7"/>
            <p:cNvSpPr txBox="1"/>
            <p:nvPr/>
          </p:nvSpPr>
          <p:spPr>
            <a:xfrm>
              <a:off x="0" y="-47625"/>
              <a:ext cx="2442379" cy="527378"/>
            </a:xfrm>
            <a:prstGeom prst="rect">
              <a:avLst/>
            </a:prstGeom>
          </p:spPr>
          <p:txBody>
            <a:bodyPr lIns="50800" tIns="50800" rIns="50800" bIns="50800" rtlCol="0" anchor="ctr"/>
            <a:lstStyle/>
            <a:p>
              <a:pPr algn="ctr">
                <a:lnSpc>
                  <a:spcPts val="3012"/>
                </a:lnSpc>
              </a:pPr>
              <a:endParaRPr/>
            </a:p>
          </p:txBody>
        </p:sp>
      </p:grpSp>
      <p:grpSp>
        <p:nvGrpSpPr>
          <p:cNvPr id="8" name="Group 8"/>
          <p:cNvGrpSpPr/>
          <p:nvPr/>
        </p:nvGrpSpPr>
        <p:grpSpPr>
          <a:xfrm>
            <a:off x="-3296198" y="4633436"/>
            <a:ext cx="13966197" cy="5653564"/>
            <a:chOff x="0" y="0"/>
            <a:chExt cx="3678340" cy="1489004"/>
          </a:xfrm>
        </p:grpSpPr>
        <p:sp>
          <p:nvSpPr>
            <p:cNvPr id="9" name="Freeform 9"/>
            <p:cNvSpPr/>
            <p:nvPr/>
          </p:nvSpPr>
          <p:spPr>
            <a:xfrm>
              <a:off x="0" y="0"/>
              <a:ext cx="3678340" cy="1489004"/>
            </a:xfrm>
            <a:custGeom>
              <a:avLst/>
              <a:gdLst/>
              <a:ahLst/>
              <a:cxnLst/>
              <a:rect l="l" t="t" r="r" b="b"/>
              <a:pathLst>
                <a:path w="3678340" h="1489004">
                  <a:moveTo>
                    <a:pt x="0" y="0"/>
                  </a:moveTo>
                  <a:lnTo>
                    <a:pt x="3678340" y="0"/>
                  </a:lnTo>
                  <a:lnTo>
                    <a:pt x="3678340" y="1489004"/>
                  </a:lnTo>
                  <a:lnTo>
                    <a:pt x="0" y="1489004"/>
                  </a:lnTo>
                  <a:close/>
                </a:path>
              </a:pathLst>
            </a:custGeom>
            <a:solidFill>
              <a:srgbClr val="D6DAC8"/>
            </a:solidFill>
          </p:spPr>
          <p:txBody>
            <a:bodyPr/>
            <a:lstStyle/>
            <a:p>
              <a:endParaRPr lang="en-US"/>
            </a:p>
          </p:txBody>
        </p:sp>
        <p:sp>
          <p:nvSpPr>
            <p:cNvPr id="10" name="TextBox 10"/>
            <p:cNvSpPr txBox="1"/>
            <p:nvPr/>
          </p:nvSpPr>
          <p:spPr>
            <a:xfrm>
              <a:off x="0" y="-47625"/>
              <a:ext cx="3678340" cy="1536629"/>
            </a:xfrm>
            <a:prstGeom prst="rect">
              <a:avLst/>
            </a:prstGeom>
          </p:spPr>
          <p:txBody>
            <a:bodyPr lIns="50800" tIns="50800" rIns="50800" bIns="50800" rtlCol="0" anchor="ctr"/>
            <a:lstStyle/>
            <a:p>
              <a:pPr algn="ctr">
                <a:lnSpc>
                  <a:spcPts val="3012"/>
                </a:lnSpc>
              </a:pPr>
              <a:endParaRPr/>
            </a:p>
          </p:txBody>
        </p:sp>
      </p:grpSp>
      <p:sp>
        <p:nvSpPr>
          <p:cNvPr id="11" name="Freeform 11"/>
          <p:cNvSpPr/>
          <p:nvPr/>
        </p:nvSpPr>
        <p:spPr>
          <a:xfrm>
            <a:off x="12396547" y="340781"/>
            <a:ext cx="4862753" cy="4802719"/>
          </a:xfrm>
          <a:custGeom>
            <a:avLst/>
            <a:gdLst/>
            <a:ahLst/>
            <a:cxnLst/>
            <a:rect l="l" t="t" r="r" b="b"/>
            <a:pathLst>
              <a:path w="4862753" h="4802719">
                <a:moveTo>
                  <a:pt x="0" y="0"/>
                </a:moveTo>
                <a:lnTo>
                  <a:pt x="4862753" y="0"/>
                </a:lnTo>
                <a:lnTo>
                  <a:pt x="4862753" y="4802719"/>
                </a:lnTo>
                <a:lnTo>
                  <a:pt x="0" y="4802719"/>
                </a:lnTo>
                <a:lnTo>
                  <a:pt x="0" y="0"/>
                </a:lnTo>
                <a:close/>
              </a:path>
            </a:pathLst>
          </a:custGeom>
          <a:blipFill>
            <a:blip r:embed="rId2"/>
            <a:stretch>
              <a:fillRect/>
            </a:stretch>
          </a:blipFill>
        </p:spPr>
        <p:txBody>
          <a:bodyPr/>
          <a:lstStyle/>
          <a:p>
            <a:endParaRPr lang="en-US"/>
          </a:p>
        </p:txBody>
      </p:sp>
      <p:sp>
        <p:nvSpPr>
          <p:cNvPr id="12" name="Freeform 12"/>
          <p:cNvSpPr/>
          <p:nvPr/>
        </p:nvSpPr>
        <p:spPr>
          <a:xfrm>
            <a:off x="11513886" y="5295384"/>
            <a:ext cx="6774114" cy="4991616"/>
          </a:xfrm>
          <a:custGeom>
            <a:avLst/>
            <a:gdLst/>
            <a:ahLst/>
            <a:cxnLst/>
            <a:rect l="l" t="t" r="r" b="b"/>
            <a:pathLst>
              <a:path w="6774114" h="4991616">
                <a:moveTo>
                  <a:pt x="0" y="0"/>
                </a:moveTo>
                <a:lnTo>
                  <a:pt x="6774114" y="0"/>
                </a:lnTo>
                <a:lnTo>
                  <a:pt x="6774114" y="4991616"/>
                </a:lnTo>
                <a:lnTo>
                  <a:pt x="0" y="4991616"/>
                </a:lnTo>
                <a:lnTo>
                  <a:pt x="0" y="0"/>
                </a:lnTo>
                <a:close/>
              </a:path>
            </a:pathLst>
          </a:custGeom>
          <a:blipFill>
            <a:blip r:embed="rId3"/>
            <a:stretch>
              <a:fillRect l="-8398" r="-22599"/>
            </a:stretch>
          </a:blipFill>
        </p:spPr>
        <p:txBody>
          <a:bodyPr/>
          <a:lstStyle/>
          <a:p>
            <a:endParaRPr lang="en-US"/>
          </a:p>
        </p:txBody>
      </p:sp>
      <p:sp>
        <p:nvSpPr>
          <p:cNvPr id="13" name="TextBox 13"/>
          <p:cNvSpPr txBox="1"/>
          <p:nvPr/>
        </p:nvSpPr>
        <p:spPr>
          <a:xfrm>
            <a:off x="211136" y="2543140"/>
            <a:ext cx="8052484" cy="1841213"/>
          </a:xfrm>
          <a:prstGeom prst="rect">
            <a:avLst/>
          </a:prstGeom>
        </p:spPr>
        <p:txBody>
          <a:bodyPr lIns="0" tIns="0" rIns="0" bIns="0" rtlCol="0" anchor="t">
            <a:spAutoFit/>
          </a:bodyPr>
          <a:lstStyle/>
          <a:p>
            <a:pPr algn="just">
              <a:lnSpc>
                <a:spcPts val="2990"/>
              </a:lnSpc>
            </a:pPr>
            <a:r>
              <a:rPr lang="en-US" sz="2136">
                <a:solidFill>
                  <a:srgbClr val="5F6F52"/>
                </a:solidFill>
                <a:latin typeface="Gotham"/>
                <a:ea typeface="Gotham"/>
                <a:cs typeface="Gotham"/>
                <a:sym typeface="Gotham"/>
              </a:rPr>
              <a:t>Activity Diagram digunakan untuk memvisualisasikan alur proses penjualan online, mulai dari pelanggan memilih produk, melakukan pembayaran, hingga pengiriman barang oleh kurir.</a:t>
            </a:r>
          </a:p>
          <a:p>
            <a:pPr marL="0" lvl="0" indent="0" algn="just">
              <a:lnSpc>
                <a:spcPts val="2990"/>
              </a:lnSpc>
              <a:spcBef>
                <a:spcPct val="0"/>
              </a:spcBef>
            </a:pPr>
            <a:endParaRPr lang="en-US" sz="2136">
              <a:solidFill>
                <a:srgbClr val="5F6F52"/>
              </a:solidFill>
              <a:latin typeface="Gotham"/>
              <a:ea typeface="Gotham"/>
              <a:cs typeface="Gotham"/>
              <a:sym typeface="Gotham"/>
            </a:endParaRPr>
          </a:p>
        </p:txBody>
      </p:sp>
      <p:sp>
        <p:nvSpPr>
          <p:cNvPr id="14" name="TextBox 14"/>
          <p:cNvSpPr txBox="1"/>
          <p:nvPr/>
        </p:nvSpPr>
        <p:spPr>
          <a:xfrm>
            <a:off x="422272" y="254301"/>
            <a:ext cx="9992900" cy="2143749"/>
          </a:xfrm>
          <a:prstGeom prst="rect">
            <a:avLst/>
          </a:prstGeom>
        </p:spPr>
        <p:txBody>
          <a:bodyPr lIns="0" tIns="0" rIns="0" bIns="0" rtlCol="0" anchor="t">
            <a:spAutoFit/>
          </a:bodyPr>
          <a:lstStyle/>
          <a:p>
            <a:pPr marL="0" lvl="0" indent="0" algn="l">
              <a:lnSpc>
                <a:spcPts val="8480"/>
              </a:lnSpc>
            </a:pPr>
            <a:r>
              <a:rPr lang="en-US" sz="7008">
                <a:solidFill>
                  <a:srgbClr val="5F6F52"/>
                </a:solidFill>
                <a:latin typeface="Sunborn"/>
                <a:ea typeface="Sunborn"/>
                <a:cs typeface="Sunborn"/>
                <a:sym typeface="Sunborn"/>
              </a:rPr>
              <a:t>Activity swimlane DIAGRAM</a:t>
            </a:r>
          </a:p>
        </p:txBody>
      </p:sp>
      <p:sp>
        <p:nvSpPr>
          <p:cNvPr id="15" name="TextBox 15"/>
          <p:cNvSpPr txBox="1"/>
          <p:nvPr/>
        </p:nvSpPr>
        <p:spPr>
          <a:xfrm>
            <a:off x="211136" y="4758892"/>
            <a:ext cx="10204036" cy="5787103"/>
          </a:xfrm>
          <a:prstGeom prst="rect">
            <a:avLst/>
          </a:prstGeom>
        </p:spPr>
        <p:txBody>
          <a:bodyPr lIns="0" tIns="0" rIns="0" bIns="0" rtlCol="0" anchor="t">
            <a:spAutoFit/>
          </a:bodyPr>
          <a:lstStyle/>
          <a:p>
            <a:pPr algn="just">
              <a:lnSpc>
                <a:spcPts val="2850"/>
              </a:lnSpc>
            </a:pPr>
            <a:r>
              <a:rPr lang="en-US" sz="2036" b="1">
                <a:solidFill>
                  <a:srgbClr val="5F6F52"/>
                </a:solidFill>
                <a:latin typeface="Gotham Bold"/>
                <a:ea typeface="Gotham Bold"/>
                <a:cs typeface="Gotham Bold"/>
                <a:sym typeface="Gotham Bold"/>
              </a:rPr>
              <a:t>Alur:</a:t>
            </a:r>
          </a:p>
          <a:p>
            <a:pPr algn="just">
              <a:lnSpc>
                <a:spcPts val="2850"/>
              </a:lnSpc>
            </a:pPr>
            <a:r>
              <a:rPr lang="en-US" sz="2036">
                <a:solidFill>
                  <a:srgbClr val="5F6F52"/>
                </a:solidFill>
                <a:latin typeface="Gotham"/>
                <a:ea typeface="Gotham"/>
                <a:cs typeface="Gotham"/>
                <a:sym typeface="Gotham"/>
              </a:rPr>
              <a:t>1.  Pembeli masuk ke apk lalu muncul tampilan produk</a:t>
            </a:r>
          </a:p>
          <a:p>
            <a:pPr algn="just">
              <a:lnSpc>
                <a:spcPts val="2850"/>
              </a:lnSpc>
            </a:pPr>
            <a:r>
              <a:rPr lang="en-US" sz="2036">
                <a:solidFill>
                  <a:srgbClr val="5F6F52"/>
                </a:solidFill>
                <a:latin typeface="Gotham"/>
                <a:ea typeface="Gotham"/>
                <a:cs typeface="Gotham"/>
                <a:sym typeface="Gotham"/>
              </a:rPr>
              <a:t>2. Kemudian pembeli memilih kategori produk setelah dipilih akan ada tampilan data produk</a:t>
            </a:r>
          </a:p>
          <a:p>
            <a:pPr algn="just">
              <a:lnSpc>
                <a:spcPts val="2850"/>
              </a:lnSpc>
            </a:pPr>
            <a:r>
              <a:rPr lang="en-US" sz="2036">
                <a:solidFill>
                  <a:srgbClr val="5F6F52"/>
                </a:solidFill>
                <a:latin typeface="Gotham"/>
                <a:ea typeface="Gotham"/>
                <a:cs typeface="Gotham"/>
                <a:sym typeface="Gotham"/>
              </a:rPr>
              <a:t>3. Setelah itu pembeli memilih metode pengiriman dilanjutkan dengan memilih metode pembayaran</a:t>
            </a:r>
          </a:p>
          <a:p>
            <a:pPr algn="just">
              <a:lnSpc>
                <a:spcPts val="2850"/>
              </a:lnSpc>
            </a:pPr>
            <a:r>
              <a:rPr lang="en-US" sz="2036">
                <a:solidFill>
                  <a:srgbClr val="5F6F52"/>
                </a:solidFill>
                <a:latin typeface="Gotham"/>
                <a:ea typeface="Gotham"/>
                <a:cs typeface="Gotham"/>
                <a:sym typeface="Gotham"/>
              </a:rPr>
              <a:t>4. Lalu pembeli melakukan checkout pesanan</a:t>
            </a:r>
          </a:p>
          <a:p>
            <a:pPr algn="just">
              <a:lnSpc>
                <a:spcPts val="2850"/>
              </a:lnSpc>
            </a:pPr>
            <a:r>
              <a:rPr lang="en-US" sz="2036">
                <a:solidFill>
                  <a:srgbClr val="5F6F52"/>
                </a:solidFill>
                <a:latin typeface="Gotham"/>
                <a:ea typeface="Gotham"/>
                <a:cs typeface="Gotham"/>
                <a:sym typeface="Gotham"/>
              </a:rPr>
              <a:t>5. Setelah pesanan siap maka data pesanan akan masuk ke penjual dan penjual menerima data pesanan lalu memeriksa pesanan,kemudian penjual menyiapkan pesanan</a:t>
            </a:r>
          </a:p>
          <a:p>
            <a:pPr algn="just">
              <a:lnSpc>
                <a:spcPts val="2850"/>
              </a:lnSpc>
            </a:pPr>
            <a:r>
              <a:rPr lang="en-US" sz="2036">
                <a:solidFill>
                  <a:srgbClr val="5F6F52"/>
                </a:solidFill>
                <a:latin typeface="Gotham"/>
                <a:ea typeface="Gotham"/>
                <a:cs typeface="Gotham"/>
                <a:sym typeface="Gotham"/>
              </a:rPr>
              <a:t>6. Pesanan yang siap akan dikirm ke pihak kurir lalu kurir menerima pesanan</a:t>
            </a:r>
          </a:p>
          <a:p>
            <a:pPr algn="just">
              <a:lnSpc>
                <a:spcPts val="2850"/>
              </a:lnSpc>
            </a:pPr>
            <a:r>
              <a:rPr lang="en-US" sz="2036">
                <a:solidFill>
                  <a:srgbClr val="5F6F52"/>
                </a:solidFill>
                <a:latin typeface="Gotham"/>
                <a:ea typeface="Gotham"/>
                <a:cs typeface="Gotham"/>
                <a:sym typeface="Gotham"/>
              </a:rPr>
              <a:t>7. Kemudian pihak kurir mengkomfirmasi pesanan kepada pihak Harmon Corp atau sistem</a:t>
            </a:r>
          </a:p>
          <a:p>
            <a:pPr algn="just">
              <a:lnSpc>
                <a:spcPts val="2850"/>
              </a:lnSpc>
            </a:pPr>
            <a:r>
              <a:rPr lang="en-US" sz="2036">
                <a:solidFill>
                  <a:srgbClr val="5F6F52"/>
                </a:solidFill>
                <a:latin typeface="Gotham"/>
                <a:ea typeface="Gotham"/>
                <a:cs typeface="Gotham"/>
                <a:sym typeface="Gotham"/>
              </a:rPr>
              <a:t>8. Setelah dikonfirmasi pihak Harmon Corp menerima konfirmasi pesanan dan data pesanan</a:t>
            </a:r>
          </a:p>
          <a:p>
            <a:pPr marL="0" lvl="0" indent="0" algn="just">
              <a:lnSpc>
                <a:spcPts val="2850"/>
              </a:lnSpc>
              <a:spcBef>
                <a:spcPct val="0"/>
              </a:spcBef>
            </a:pPr>
            <a:endParaRPr lang="en-US" sz="2036">
              <a:solidFill>
                <a:srgbClr val="5F6F52"/>
              </a:solidFill>
              <a:latin typeface="Gotham"/>
              <a:ea typeface="Gotham"/>
              <a:cs typeface="Gotham"/>
              <a:sym typeface="Gotham"/>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334</TotalTime>
  <Words>1727</Words>
  <Application>Microsoft Office PowerPoint</Application>
  <PresentationFormat>Custom</PresentationFormat>
  <Paragraphs>131</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Inter Bold</vt:lpstr>
      <vt:lpstr>Gotham</vt:lpstr>
      <vt:lpstr>Gotham Bold</vt:lpstr>
      <vt:lpstr>Inter</vt:lpstr>
      <vt:lpstr>Calibri</vt:lpstr>
      <vt:lpstr>Sunborn</vt:lpstr>
      <vt:lpstr>Segoe WPC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Text Magic Studio Magic Design for Presentations L&amp;P</dc:title>
  <dc:creator>Rizky Yanuar Kristianto</dc:creator>
  <cp:lastModifiedBy>Rizky Yanuar Kristianto</cp:lastModifiedBy>
  <cp:revision>2</cp:revision>
  <dcterms:created xsi:type="dcterms:W3CDTF">2006-08-16T00:00:00Z</dcterms:created>
  <dcterms:modified xsi:type="dcterms:W3CDTF">2025-01-16T15:08:05Z</dcterms:modified>
  <dc:identifier>DAGb5O2WmVg</dc:identifier>
</cp:coreProperties>
</file>